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3" r:id="rId25"/>
    <p:sldId id="282" r:id="rId26"/>
    <p:sldId id="284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A314-37F3-4CB2-9027-575C8134499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B73C-18F9-4DA0-B1ED-CE6715D79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2286000"/>
          </a:xfrm>
          <a:solidFill>
            <a:schemeClr val="tx2"/>
          </a:solidFill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8229600" cy="32305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CE34-F7FA-4AD9-9861-0B3AD3CBA5A5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4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2209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Principles of Biostatistics</a:t>
            </a:r>
            <a:br>
              <a:rPr lang="en-US" dirty="0" smtClean="0"/>
            </a:br>
            <a:r>
              <a:rPr lang="en-US" dirty="0" smtClean="0"/>
              <a:t>ANOVA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93186" name="Equation" r:id="rId3" imgW="3301920" imgH="2286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91000" y="2743200"/>
          <a:ext cx="4445001" cy="885825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2743200"/>
          <a:ext cx="3154363" cy="1174750"/>
        </p:xfrm>
        <a:graphic>
          <a:graphicData uri="http://schemas.openxmlformats.org/presentationml/2006/ole">
            <p:oleObj spid="_x0000_s93187" name="Equation" r:id="rId4" imgW="2247840" imgH="838080" progId="Equation.DSMT4">
              <p:embed/>
            </p:oleObj>
          </a:graphicData>
        </a:graphic>
      </p:graphicFrame>
      <p:pic>
        <p:nvPicPr>
          <p:cNvPr id="10" name="Picture 9" descr="F-dist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038600"/>
            <a:ext cx="3657600" cy="2406770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200" y="4267200"/>
          <a:ext cx="1724526" cy="381000"/>
        </p:xfrm>
        <a:graphic>
          <a:graphicData uri="http://schemas.openxmlformats.org/presentationml/2006/ole">
            <p:oleObj spid="_x0000_s93188" name="Equation" r:id="rId6" imgW="1091880" imgH="2412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52600" y="5410200"/>
          <a:ext cx="1270000" cy="457200"/>
        </p:xfrm>
        <a:graphic>
          <a:graphicData uri="http://schemas.openxmlformats.org/presentationml/2006/ole">
            <p:oleObj spid="_x0000_s93189" name="Equation" r:id="rId7" imgW="6346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p-value</a:t>
            </a:r>
            <a:endParaRPr lang="en-US" dirty="0"/>
          </a:p>
        </p:txBody>
      </p:sp>
      <p:pic>
        <p:nvPicPr>
          <p:cNvPr id="5" name="Picture 4" descr="F p-valu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981200"/>
            <a:ext cx="3438525" cy="192405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800" y="3886200"/>
          <a:ext cx="1436914" cy="457200"/>
        </p:xfrm>
        <a:graphic>
          <a:graphicData uri="http://schemas.openxmlformats.org/presentationml/2006/ole">
            <p:oleObj spid="_x0000_s94210" name="Equation" r:id="rId4" imgW="558720" imgH="177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24400" y="3886200"/>
          <a:ext cx="2257426" cy="457200"/>
        </p:xfrm>
        <a:graphic>
          <a:graphicData uri="http://schemas.openxmlformats.org/presentationml/2006/ole">
            <p:oleObj spid="_x0000_s94211" name="Equation" r:id="rId5" imgW="1002960" imgH="203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71800" y="4876800"/>
          <a:ext cx="2897038" cy="990600"/>
        </p:xfrm>
        <a:graphic>
          <a:graphicData uri="http://schemas.openxmlformats.org/presentationml/2006/ole">
            <p:oleObj spid="_x0000_s94212" name="Equation" r:id="rId6" imgW="1968480" imgH="672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Post-hoc Tests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590800" y="1752600"/>
          <a:ext cx="3835401" cy="762000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Gain (grams)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2286000" y="2895600"/>
          <a:ext cx="4402138" cy="609600"/>
        </p:xfrm>
        <a:graphic>
          <a:graphicData uri="http://schemas.openxmlformats.org/presentationml/2006/ole">
            <p:oleObj spid="_x0000_s95234" name="Equation" r:id="rId3" imgW="330192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Post-hoc Tests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590800" y="1752600"/>
          <a:ext cx="3835401" cy="762000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Gain (grams)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2286000" y="2895600"/>
          <a:ext cx="4402138" cy="609600"/>
        </p:xfrm>
        <a:graphic>
          <a:graphicData uri="http://schemas.openxmlformats.org/presentationml/2006/ole">
            <p:oleObj spid="_x0000_s96258" name="Equation" r:id="rId3" imgW="3301920" imgH="457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4114800"/>
          <a:ext cx="2363611" cy="1905000"/>
        </p:xfrm>
        <a:graphic>
          <a:graphicData uri="http://schemas.openxmlformats.org/presentationml/2006/ole">
            <p:oleObj spid="_x0000_s96259" name="Equation" r:id="rId4" imgW="1701720" imgH="1371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Post-hoc Tests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590800" y="1752600"/>
          <a:ext cx="3835401" cy="762000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Gain (grams)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2286000" y="2895600"/>
          <a:ext cx="4402138" cy="609600"/>
        </p:xfrm>
        <a:graphic>
          <a:graphicData uri="http://schemas.openxmlformats.org/presentationml/2006/ole">
            <p:oleObj spid="_x0000_s97282" name="Equation" r:id="rId3" imgW="3301920" imgH="457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4114800"/>
          <a:ext cx="2363611" cy="1905000"/>
        </p:xfrm>
        <a:graphic>
          <a:graphicData uri="http://schemas.openxmlformats.org/presentationml/2006/ole">
            <p:oleObj spid="_x0000_s97283" name="Equation" r:id="rId4" imgW="1701720" imgH="13716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3733800"/>
            <a:ext cx="487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algn="ctr"/>
            <a:r>
              <a:rPr lang="en-US" sz="2400" dirty="0" smtClean="0"/>
              <a:t>Assumptions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Samples are independent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Population variances are equal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Populations are normally distributed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Not paired samples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the Pooled Variance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1828800"/>
          <a:ext cx="4445001" cy="762000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 Dev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3124200"/>
          <a:ext cx="3276600" cy="2271713"/>
        </p:xfrm>
        <a:graphic>
          <a:graphicData uri="http://schemas.openxmlformats.org/presentationml/2006/ole">
            <p:oleObj spid="_x0000_s98305" name="Equation" r:id="rId3" imgW="2273040" imgH="15746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0400" y="5791200"/>
          <a:ext cx="2895600" cy="373626"/>
        </p:xfrm>
        <a:graphic>
          <a:graphicData uri="http://schemas.openxmlformats.org/presentationml/2006/ole">
            <p:oleObj spid="_x0000_s98307" name="Equation" r:id="rId4" imgW="1574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Post-hoc Tests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4445001" cy="762000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329" name="Object 1"/>
          <p:cNvGraphicFramePr>
            <a:graphicFrameLocks noChangeAspect="1"/>
          </p:cNvGraphicFramePr>
          <p:nvPr/>
        </p:nvGraphicFramePr>
        <p:xfrm>
          <a:off x="533400" y="3200400"/>
          <a:ext cx="2327275" cy="317500"/>
        </p:xfrm>
        <a:graphic>
          <a:graphicData uri="http://schemas.openxmlformats.org/presentationml/2006/ole">
            <p:oleObj spid="_x0000_s99329" name="Equation" r:id="rId3" imgW="167616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4114800"/>
          <a:ext cx="2987675" cy="1882775"/>
        </p:xfrm>
        <a:graphic>
          <a:graphicData uri="http://schemas.openxmlformats.org/presentationml/2006/ole">
            <p:oleObj spid="_x0000_s99330" name="Equation" r:id="rId4" imgW="1892160" imgH="11937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0" y="2895600"/>
          <a:ext cx="2362200" cy="606510"/>
        </p:xfrm>
        <a:graphic>
          <a:graphicData uri="http://schemas.openxmlformats.org/presentationml/2006/ole">
            <p:oleObj spid="_x0000_s99331" name="Equation" r:id="rId5" imgW="939600" imgH="241200" progId="Equation.DSMT4">
              <p:embed/>
            </p:oleObj>
          </a:graphicData>
        </a:graphic>
      </p:graphicFrame>
      <p:pic>
        <p:nvPicPr>
          <p:cNvPr id="8" name="Picture 7" descr="booyah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57800" y="3733800"/>
            <a:ext cx="2895600" cy="1965137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19800" y="5791200"/>
          <a:ext cx="1274408" cy="458787"/>
        </p:xfrm>
        <a:graphic>
          <a:graphicData uri="http://schemas.openxmlformats.org/presentationml/2006/ole">
            <p:oleObj spid="_x0000_s99332" name="Equation" r:id="rId7" imgW="6346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Post-hoc Confidence Interval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4445001" cy="762000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199" y="3048000"/>
          <a:ext cx="3593865" cy="3505200"/>
        </p:xfrm>
        <a:graphic>
          <a:graphicData uri="http://schemas.openxmlformats.org/presentationml/2006/ole">
            <p:oleObj spid="_x0000_s100358" name="Equation" r:id="rId3" imgW="2616120" imgH="255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Post-hoc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4445001" cy="762000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0" y="3048000"/>
          <a:ext cx="1219200" cy="1428749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10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t-statistic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Decision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Reject H</a:t>
                      </a:r>
                      <a:r>
                        <a:rPr lang="en-US" sz="11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7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Retain H</a:t>
                      </a:r>
                      <a:r>
                        <a:rPr lang="en-US" sz="11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Retain H</a:t>
                      </a:r>
                      <a:r>
                        <a:rPr lang="en-US" sz="1100" b="0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533400" y="3505200"/>
          <a:ext cx="2363788" cy="952500"/>
        </p:xfrm>
        <a:graphic>
          <a:graphicData uri="http://schemas.openxmlformats.org/presentationml/2006/ole">
            <p:oleObj spid="_x0000_s101379" name="Equation" r:id="rId3" imgW="1701720" imgH="685800" progId="Equation.DSMT4">
              <p:embed/>
            </p:oleObj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5410200" y="3505200"/>
          <a:ext cx="739775" cy="952500"/>
        </p:xfrm>
        <a:graphic>
          <a:graphicData uri="http://schemas.openxmlformats.org/presentationml/2006/ole">
            <p:oleObj spid="_x0000_s101380" name="Equation" r:id="rId4" imgW="533160" imgH="685800" progId="Equation.DSMT4">
              <p:embed/>
            </p:oleObj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72200" y="3048000"/>
          <a:ext cx="1981200" cy="13716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Confidence Interval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(-3.91, -0.49)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(-2.31, 1.11)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(-0.11, 3.31)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Output</a:t>
            </a:r>
            <a:endParaRPr lang="en-US" dirty="0"/>
          </a:p>
        </p:txBody>
      </p:sp>
      <p:pic>
        <p:nvPicPr>
          <p:cNvPr id="5" name="Picture 4" descr="SPSS Outpu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752600"/>
            <a:ext cx="6019800" cy="4962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590800" y="2667000"/>
          <a:ext cx="3835401" cy="762000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Gain (grams)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70657" name="Equation" r:id="rId3" imgW="33019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Bonferroni’s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981200"/>
          <a:ext cx="4967288" cy="277812"/>
        </p:xfrm>
        <a:graphic>
          <a:graphicData uri="http://schemas.openxmlformats.org/presentationml/2006/ole">
            <p:oleObj spid="_x0000_s103426" name="Equation" r:id="rId3" imgW="3632040" imgH="2030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2667000"/>
            <a:ext cx="4114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algn="ctr"/>
            <a:r>
              <a:rPr lang="en-US" sz="2400" dirty="0" smtClean="0"/>
              <a:t>Example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 study has 3 groups.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3 comparisons must be made.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1 to 2, 1 to 3, 2 to 3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If the </a:t>
            </a:r>
            <a:r>
              <a:rPr lang="en-US" dirty="0" err="1" smtClean="0"/>
              <a:t>pairwise</a:t>
            </a:r>
            <a:r>
              <a:rPr lang="en-US" dirty="0" smtClean="0"/>
              <a:t> error rate is 5%,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approximate the overall error rate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Answer:  15%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Bonferroni’s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981200"/>
          <a:ext cx="4967288" cy="277812"/>
        </p:xfrm>
        <a:graphic>
          <a:graphicData uri="http://schemas.openxmlformats.org/presentationml/2006/ole">
            <p:oleObj spid="_x0000_s104450" name="Equation" r:id="rId3" imgW="3632040" imgH="2030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2667000"/>
            <a:ext cx="4114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algn="ctr"/>
            <a:r>
              <a:rPr lang="en-US" sz="2400" dirty="0" smtClean="0"/>
              <a:t>Example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 study has 4 groups.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6 comparisons must be made.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1 to 2, 1 to 3, 1 to 4, </a:t>
            </a:r>
          </a:p>
          <a:p>
            <a:pPr lvl="1"/>
            <a:r>
              <a:rPr lang="en-US" dirty="0" smtClean="0"/>
              <a:t>    2 to 3, 2 to 4, 3 to 4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If the </a:t>
            </a:r>
            <a:r>
              <a:rPr lang="en-US" dirty="0" err="1" smtClean="0"/>
              <a:t>pairwise</a:t>
            </a:r>
            <a:r>
              <a:rPr lang="en-US" dirty="0" smtClean="0"/>
              <a:t> error rate is 5%,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approximate the overall error rate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Answer:  30%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Bonferroni’s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981200"/>
          <a:ext cx="4967288" cy="277812"/>
        </p:xfrm>
        <a:graphic>
          <a:graphicData uri="http://schemas.openxmlformats.org/presentationml/2006/ole">
            <p:oleObj spid="_x0000_s105474" name="Equation" r:id="rId3" imgW="3632040" imgH="2030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2667000"/>
            <a:ext cx="434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algn="ctr"/>
            <a:r>
              <a:rPr lang="en-US" sz="2400" dirty="0" smtClean="0"/>
              <a:t>Example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 study has 3 groups.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3 comparisons must be made.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1 to 2, 1 to 3, 2 to 3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If the overall error rate is 5%,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approximate the </a:t>
            </a:r>
            <a:r>
              <a:rPr lang="en-US" dirty="0" err="1" smtClean="0"/>
              <a:t>pairwise</a:t>
            </a:r>
            <a:r>
              <a:rPr lang="en-US" dirty="0" smtClean="0"/>
              <a:t> error rate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Answer: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5562600"/>
          <a:ext cx="1111250" cy="546806"/>
        </p:xfrm>
        <a:graphic>
          <a:graphicData uri="http://schemas.openxmlformats.org/presentationml/2006/ole">
            <p:oleObj spid="_x0000_s105475" name="Equation" r:id="rId4" imgW="7999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Bonferroni’s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981200"/>
          <a:ext cx="4967288" cy="277812"/>
        </p:xfrm>
        <a:graphic>
          <a:graphicData uri="http://schemas.openxmlformats.org/presentationml/2006/ole">
            <p:oleObj spid="_x0000_s106498" name="Equation" r:id="rId3" imgW="3632040" imgH="2030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2667000"/>
            <a:ext cx="4267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algn="ctr"/>
            <a:r>
              <a:rPr lang="en-US" sz="2400" dirty="0" smtClean="0"/>
              <a:t>Example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 study has 4 groups.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6 comparisons must be made.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1 to 2, 1 to 3, 1 to 4, </a:t>
            </a:r>
          </a:p>
          <a:p>
            <a:pPr lvl="1"/>
            <a:r>
              <a:rPr lang="en-US" dirty="0" smtClean="0"/>
              <a:t>    2 to 3, 2 to 4, 3 to 4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If the overall error rate is 5%,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approximate the </a:t>
            </a:r>
            <a:r>
              <a:rPr lang="en-US" dirty="0" err="1" smtClean="0"/>
              <a:t>pairwise</a:t>
            </a:r>
            <a:r>
              <a:rPr lang="en-US" dirty="0" smtClean="0"/>
              <a:t> error rate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Answer:</a:t>
            </a:r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4106863" y="5791200"/>
          <a:ext cx="1128712" cy="546100"/>
        </p:xfrm>
        <a:graphic>
          <a:graphicData uri="http://schemas.openxmlformats.org/presentationml/2006/ole">
            <p:oleObj spid="_x0000_s106499" name="Equation" r:id="rId4" imgW="8125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# of Comparisons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1905000"/>
          <a:ext cx="3732911" cy="3589338"/>
        </p:xfrm>
        <a:graphic>
          <a:graphicData uri="http://schemas.openxmlformats.org/presentationml/2006/ole">
            <p:oleObj spid="_x0000_s108546" name="Equation" r:id="rId3" imgW="2311200" imgH="222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Post-hoc Confidence Intervals with </a:t>
            </a:r>
            <a:r>
              <a:rPr lang="en-US" dirty="0" err="1" smtClean="0"/>
              <a:t>Bonferroni’s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1828800"/>
          <a:ext cx="3551925" cy="2478087"/>
        </p:xfrm>
        <a:graphic>
          <a:graphicData uri="http://schemas.openxmlformats.org/presentationml/2006/ole">
            <p:oleObj spid="_x0000_s107522" name="Equation" r:id="rId3" imgW="2184120" imgH="1523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Post-hoc Confidence Intervals with </a:t>
            </a:r>
            <a:r>
              <a:rPr lang="en-US" dirty="0" err="1" smtClean="0"/>
              <a:t>Bonferroni’s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1828800"/>
          <a:ext cx="3551925" cy="2478087"/>
        </p:xfrm>
        <a:graphic>
          <a:graphicData uri="http://schemas.openxmlformats.org/presentationml/2006/ole">
            <p:oleObj spid="_x0000_s109570" name="Equation" r:id="rId3" imgW="2184120" imgH="15238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4800600"/>
          <a:ext cx="3352800" cy="1219200"/>
        </p:xfrm>
        <a:graphic>
          <a:graphicData uri="http://schemas.openxmlformats.org/presentationml/2006/ole">
            <p:oleObj spid="_x0000_s109571" name="Equation" r:id="rId4" imgW="195552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Post-hoc Confidence Intervals with </a:t>
            </a:r>
            <a:r>
              <a:rPr lang="en-US" dirty="0" err="1" smtClean="0"/>
              <a:t>Bonferroni’s</a:t>
            </a:r>
            <a:r>
              <a:rPr lang="en-US" dirty="0" smtClean="0"/>
              <a:t> Correction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828800"/>
          <a:ext cx="4445001" cy="762000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7199" y="3048000"/>
          <a:ext cx="3593865" cy="3505200"/>
        </p:xfrm>
        <a:graphic>
          <a:graphicData uri="http://schemas.openxmlformats.org/presentationml/2006/ole">
            <p:oleObj spid="_x0000_s111618" name="Equation" r:id="rId3" imgW="2616120" imgH="255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Output</a:t>
            </a:r>
            <a:endParaRPr lang="en-US" dirty="0"/>
          </a:p>
        </p:txBody>
      </p:sp>
      <p:pic>
        <p:nvPicPr>
          <p:cNvPr id="5" name="Picture 4" descr="SPSS Outpu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752600"/>
            <a:ext cx="6019800" cy="4962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590800" y="2667000"/>
          <a:ext cx="3835401" cy="762000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Gain (grams)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86018" name="Equation" r:id="rId3" imgW="3301920" imgH="228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1600" y="3962400"/>
            <a:ext cx="632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ANOVA (Analysis of Variance)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Assumptions: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Samples are independent (within and among groups)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Population variances are equal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Populations are normally distributed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87042" name="Equation" r:id="rId3" imgW="3301920" imgH="2286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2667000"/>
          <a:ext cx="4445001" cy="885825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88066" name="Equation" r:id="rId3" imgW="3301920" imgH="2286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2667000"/>
          <a:ext cx="4445001" cy="885825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3810000"/>
          <a:ext cx="3835401" cy="847725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Square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Deviations (within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groups)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(9-9.4)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(10-9.4)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(10-9.4)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(10-9.4)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(8-9.4)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(10-11.6)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(10-11.6)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(13-11.6)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(13-11.6)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(12-11.6)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(9-10)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(10-10)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(12-10)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(9-10)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(10-10)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5029200"/>
          <a:ext cx="3835401" cy="762000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Square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Deviations (within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groups)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89090" name="Equation" r:id="rId3" imgW="3301920" imgH="2286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2667000"/>
          <a:ext cx="4445001" cy="885825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3886200"/>
          <a:ext cx="3835401" cy="762000"/>
        </p:xfrm>
        <a:graphic>
          <a:graphicData uri="http://schemas.openxmlformats.org/drawingml/2006/table">
            <a:tbl>
              <a:tblPr/>
              <a:tblGrid>
                <a:gridCol w="789921"/>
                <a:gridCol w="609096"/>
                <a:gridCol w="609096"/>
                <a:gridCol w="609096"/>
                <a:gridCol w="609096"/>
                <a:gridCol w="609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Square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Deviations (within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groups)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30500" y="5029200"/>
          <a:ext cx="3722688" cy="1447800"/>
        </p:xfrm>
        <a:graphic>
          <a:graphicData uri="http://schemas.openxmlformats.org/presentationml/2006/ole">
            <p:oleObj spid="_x0000_s89091" name="Equation" r:id="rId4" imgW="2743200" imgH="1066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90114" name="Equation" r:id="rId3" imgW="3301920" imgH="2286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2667000"/>
          <a:ext cx="4445001" cy="885825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53000" y="4038600"/>
          <a:ext cx="3060700" cy="847725"/>
        </p:xfrm>
        <a:graphic>
          <a:graphicData uri="http://schemas.openxmlformats.org/drawingml/2006/table">
            <a:tbl>
              <a:tblPr/>
              <a:tblGrid>
                <a:gridCol w="675574"/>
                <a:gridCol w="238512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Square Deviations (between groups)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(9.4-10.33)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(11.6-10.33)</a:t>
                      </a:r>
                      <a:r>
                        <a:rPr lang="en-US" sz="11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(10-10.33)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953000" y="5181600"/>
          <a:ext cx="3060700" cy="762000"/>
        </p:xfrm>
        <a:graphic>
          <a:graphicData uri="http://schemas.openxmlformats.org/drawingml/2006/table">
            <a:tbl>
              <a:tblPr/>
              <a:tblGrid>
                <a:gridCol w="675574"/>
                <a:gridCol w="238512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Square Deviations (between groups)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91138" name="Equation" r:id="rId3" imgW="3301920" imgH="2286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2667000"/>
          <a:ext cx="4445001" cy="885825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Gain 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953000" y="3733800"/>
          <a:ext cx="3060700" cy="762000"/>
        </p:xfrm>
        <a:graphic>
          <a:graphicData uri="http://schemas.openxmlformats.org/drawingml/2006/table">
            <a:tbl>
              <a:tblPr/>
              <a:tblGrid>
                <a:gridCol w="675574"/>
                <a:gridCol w="238512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Square Deviations (between groups)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897063" y="5029200"/>
          <a:ext cx="5392737" cy="1447800"/>
        </p:xfrm>
        <a:graphic>
          <a:graphicData uri="http://schemas.openxmlformats.org/presentationml/2006/ole">
            <p:oleObj spid="_x0000_s91139" name="Equation" r:id="rId4" imgW="3974760" imgH="1066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1904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Table shows weight gains for mice on 3 diets.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the following hypothesis at the </a:t>
            </a:r>
            <a:r>
              <a:rPr lang="el-GR" dirty="0" smtClean="0"/>
              <a:t>α</a:t>
            </a:r>
            <a:r>
              <a:rPr lang="en-US" dirty="0" smtClean="0"/>
              <a:t> = 0.05 sig level.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14600" y="1600200"/>
          <a:ext cx="4402667" cy="304800"/>
        </p:xfrm>
        <a:graphic>
          <a:graphicData uri="http://schemas.openxmlformats.org/presentationml/2006/ole">
            <p:oleObj spid="_x0000_s92162" name="Equation" r:id="rId3" imgW="3301920" imgH="228600" progId="Equation.DSMT4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91000" y="2743200"/>
          <a:ext cx="4445001" cy="885825"/>
        </p:xfrm>
        <a:graphic>
          <a:graphicData uri="http://schemas.openxmlformats.org/drawingml/2006/table">
            <a:tbl>
              <a:tblPr/>
              <a:tblGrid>
                <a:gridCol w="790011"/>
                <a:gridCol w="609165"/>
                <a:gridCol w="609165"/>
                <a:gridCol w="609165"/>
                <a:gridCol w="609165"/>
                <a:gridCol w="609165"/>
                <a:gridCol w="609165"/>
              </a:tblGrid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Weight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(grams)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Junk Food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Organic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2743200"/>
          <a:ext cx="3154363" cy="1174750"/>
        </p:xfrm>
        <a:graphic>
          <a:graphicData uri="http://schemas.openxmlformats.org/presentationml/2006/ole">
            <p:oleObj spid="_x0000_s92164" name="Equation" r:id="rId4" imgW="224784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1166</Words>
  <Application>Microsoft Office PowerPoint</Application>
  <PresentationFormat>On-screen Show (4:3)</PresentationFormat>
  <Paragraphs>587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Principles of Biostatistics ANOVA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Calculating the p-value</vt:lpstr>
      <vt:lpstr>Post-hoc Tests</vt:lpstr>
      <vt:lpstr>Post-hoc Tests</vt:lpstr>
      <vt:lpstr>Post-hoc Tests</vt:lpstr>
      <vt:lpstr>Estimating the Pooled Variance</vt:lpstr>
      <vt:lpstr>Back to the Post-hoc Tests</vt:lpstr>
      <vt:lpstr>Post-hoc Confidence Interval</vt:lpstr>
      <vt:lpstr>Post-hoc Summary</vt:lpstr>
      <vt:lpstr>SPSS Output</vt:lpstr>
      <vt:lpstr>Bonferroni’s Correction</vt:lpstr>
      <vt:lpstr>Bonferroni’s Correction</vt:lpstr>
      <vt:lpstr>Bonferroni’s Correction</vt:lpstr>
      <vt:lpstr>Bonferroni’s Correction</vt:lpstr>
      <vt:lpstr>Formula for # of Comparisons</vt:lpstr>
      <vt:lpstr>Post-hoc Confidence Intervals with Bonferroni’s Correction</vt:lpstr>
      <vt:lpstr>Post-hoc Confidence Intervals with Bonferroni’s Correction</vt:lpstr>
      <vt:lpstr>Post-hoc Confidence Intervals with Bonferroni’s Correction</vt:lpstr>
      <vt:lpstr>SPSS Output</vt:lpstr>
    </vt:vector>
  </TitlesOfParts>
  <Company>Tarleton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- Binomial</dc:title>
  <dc:creator>jcrawford</dc:creator>
  <cp:lastModifiedBy>jcrawford</cp:lastModifiedBy>
  <cp:revision>158</cp:revision>
  <dcterms:created xsi:type="dcterms:W3CDTF">2012-02-06T16:26:45Z</dcterms:created>
  <dcterms:modified xsi:type="dcterms:W3CDTF">2012-08-01T18:56:18Z</dcterms:modified>
</cp:coreProperties>
</file>