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8" r:id="rId2"/>
    <p:sldId id="299" r:id="rId3"/>
    <p:sldId id="337" r:id="rId4"/>
    <p:sldId id="338" r:id="rId5"/>
    <p:sldId id="341" r:id="rId6"/>
    <p:sldId id="342" r:id="rId7"/>
    <p:sldId id="344" r:id="rId8"/>
    <p:sldId id="345" r:id="rId9"/>
    <p:sldId id="346" r:id="rId10"/>
    <p:sldId id="356" r:id="rId11"/>
    <p:sldId id="347" r:id="rId12"/>
    <p:sldId id="348" r:id="rId13"/>
    <p:sldId id="349" r:id="rId14"/>
    <p:sldId id="355" r:id="rId15"/>
    <p:sldId id="350" r:id="rId16"/>
    <p:sldId id="351" r:id="rId17"/>
    <p:sldId id="352" r:id="rId18"/>
    <p:sldId id="353" r:id="rId19"/>
    <p:sldId id="35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5BA2657-F5E9-44C3-9E7D-683530764FF6}">
          <p14:sldIdLst>
            <p14:sldId id="268"/>
            <p14:sldId id="299"/>
            <p14:sldId id="337"/>
            <p14:sldId id="338"/>
            <p14:sldId id="341"/>
            <p14:sldId id="342"/>
            <p14:sldId id="344"/>
            <p14:sldId id="345"/>
            <p14:sldId id="346"/>
            <p14:sldId id="356"/>
            <p14:sldId id="347"/>
            <p14:sldId id="348"/>
            <p14:sldId id="349"/>
            <p14:sldId id="355"/>
            <p14:sldId id="350"/>
            <p14:sldId id="351"/>
            <p14:sldId id="352"/>
            <p14:sldId id="353"/>
            <p14:sldId id="35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>
        <p:scale>
          <a:sx n="100" d="100"/>
          <a:sy n="100" d="100"/>
        </p:scale>
        <p:origin x="-1944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EA314-37F3-4CB2-9027-575C81344996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FB73C-18F9-4DA0-B1ED-CE6715D79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1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04801"/>
            <a:ext cx="8229600" cy="2286000"/>
          </a:xfrm>
          <a:solidFill>
            <a:schemeClr val="tx2"/>
          </a:solidFill>
        </p:spPr>
        <p:txBody>
          <a:bodyPr/>
          <a:lstStyle>
            <a:lvl1pPr>
              <a:buNone/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5600"/>
            <a:ext cx="8229600" cy="3230563"/>
          </a:xfr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CE34-F7FA-4AD9-9861-0B3AD3CBA5A5}" type="datetimeFigureOut">
              <a:rPr lang="en-US" smtClean="0"/>
              <a:pPr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AA5BF-F18F-443D-8DBB-832193E127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5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03" y="1066800"/>
            <a:ext cx="8229600" cy="17526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Modeling the Impact of </a:t>
            </a:r>
            <a:r>
              <a:rPr lang="en-US" sz="3600" dirty="0" smtClean="0"/>
              <a:t>CAFOs on </a:t>
            </a:r>
            <a:br>
              <a:rPr lang="en-US" sz="3600" dirty="0" smtClean="0"/>
            </a:br>
            <a:r>
              <a:rPr lang="en-US" sz="3600" dirty="0" smtClean="0"/>
              <a:t>Nitrate Contamination of Water Wells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505200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Jesse Crawford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Keith Emmert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, and Kartik Venkataraman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pPr algn="ctr"/>
            <a:endParaRPr lang="en-US" sz="2000" dirty="0"/>
          </a:p>
          <a:p>
            <a:pPr algn="ctr"/>
            <a:r>
              <a:rPr lang="en-US" sz="2000" baseline="30000" dirty="0" smtClean="0"/>
              <a:t>1</a:t>
            </a:r>
            <a:r>
              <a:rPr lang="en-US" sz="2000" dirty="0" smtClean="0"/>
              <a:t>Department </a:t>
            </a:r>
            <a:r>
              <a:rPr lang="en-US" sz="2000" dirty="0"/>
              <a:t>of </a:t>
            </a:r>
            <a:r>
              <a:rPr lang="en-US" sz="2000" dirty="0" smtClean="0"/>
              <a:t>Mathematics</a:t>
            </a:r>
          </a:p>
          <a:p>
            <a:pPr algn="ctr"/>
            <a:r>
              <a:rPr lang="en-US" sz="2000" baseline="30000" dirty="0" smtClean="0"/>
              <a:t>2</a:t>
            </a:r>
            <a:r>
              <a:rPr lang="en-US" sz="2000" dirty="0" smtClean="0"/>
              <a:t>Department of Engineering and Computer Science</a:t>
            </a:r>
            <a:endParaRPr lang="en-US" sz="2000" dirty="0"/>
          </a:p>
          <a:p>
            <a:pPr algn="ctr"/>
            <a:r>
              <a:rPr lang="en-US" sz="2000" dirty="0" smtClean="0"/>
              <a:t>Tarleton State University</a:t>
            </a:r>
          </a:p>
          <a:p>
            <a:pPr algn="ctr"/>
            <a:endParaRPr lang="en-US" sz="2000" dirty="0"/>
          </a:p>
          <a:p>
            <a:pPr algn="ctr"/>
            <a:r>
              <a:rPr lang="en-US" sz="2400" dirty="0" smtClean="0"/>
              <a:t>April 1, 2016</a:t>
            </a:r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313303"/>
              </p:ext>
            </p:extLst>
          </p:nvPr>
        </p:nvGraphicFramePr>
        <p:xfrm>
          <a:off x="6546850" y="348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6850" y="3489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462164"/>
              </p:ext>
            </p:extLst>
          </p:nvPr>
        </p:nvGraphicFramePr>
        <p:xfrm>
          <a:off x="838200" y="2057400"/>
          <a:ext cx="32861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name="Equation" r:id="rId5" imgW="1688760" imgH="457200" progId="Equation.DSMT4">
                  <p:embed/>
                </p:oleObj>
              </mc:Choice>
              <mc:Fallback>
                <p:oleObj name="Equation" r:id="rId5" imgW="16887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32861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57873"/>
              </p:ext>
            </p:extLst>
          </p:nvPr>
        </p:nvGraphicFramePr>
        <p:xfrm>
          <a:off x="1349454" y="4267200"/>
          <a:ext cx="6445092" cy="1592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523"/>
                <a:gridCol w="1320215"/>
                <a:gridCol w="1240932"/>
                <a:gridCol w="1326246"/>
                <a:gridCol w="1233176"/>
              </a:tblGrid>
              <a:tr h="530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Parameter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Estimate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Std. Error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z value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effectLst/>
                        </a:rPr>
                        <a:t>Pr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(&gt;│z│)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09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β</a:t>
                      </a:r>
                      <a:r>
                        <a:rPr lang="en-US" sz="1800" b="0" baseline="-25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2.86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0.307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9.30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1.460E-20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09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β</a:t>
                      </a:r>
                      <a:r>
                        <a:rPr lang="en-US" sz="1800" b="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1.65E-05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2.41E-06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6.85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7.187E-12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623627"/>
              </p:ext>
            </p:extLst>
          </p:nvPr>
        </p:nvGraphicFramePr>
        <p:xfrm>
          <a:off x="5516563" y="2057400"/>
          <a:ext cx="2225675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Equation" r:id="rId7" imgW="1231560" imgH="863280" progId="Equation.DSMT4">
                  <p:embed/>
                </p:oleObj>
              </mc:Choice>
              <mc:Fallback>
                <p:oleObj name="Equation" r:id="rId7" imgW="12315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16563" y="2057400"/>
                        <a:ext cx="2225675" cy="156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89380" y="533400"/>
            <a:ext cx="55652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Logistic Regression Model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62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86102"/>
            <a:ext cx="4876800" cy="3971898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530081"/>
              </p:ext>
            </p:extLst>
          </p:nvPr>
        </p:nvGraphicFramePr>
        <p:xfrm>
          <a:off x="6546850" y="348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6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46850" y="3489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841799"/>
              </p:ext>
            </p:extLst>
          </p:nvPr>
        </p:nvGraphicFramePr>
        <p:xfrm>
          <a:off x="838200" y="2057400"/>
          <a:ext cx="32861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7" name="Equation" r:id="rId6" imgW="1688760" imgH="457200" progId="Equation.DSMT4">
                  <p:embed/>
                </p:oleObj>
              </mc:Choice>
              <mc:Fallback>
                <p:oleObj name="Equation" r:id="rId6" imgW="16887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32861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698506"/>
              </p:ext>
            </p:extLst>
          </p:nvPr>
        </p:nvGraphicFramePr>
        <p:xfrm>
          <a:off x="5562600" y="2057400"/>
          <a:ext cx="2133600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8" name="Equation" r:id="rId8" imgW="1180800" imgH="863280" progId="Equation.DSMT4">
                  <p:embed/>
                </p:oleObj>
              </mc:Choice>
              <mc:Fallback>
                <p:oleObj name="Equation" r:id="rId8" imgW="1180800" imgH="8632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057400"/>
                        <a:ext cx="2133600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72125" y="4343399"/>
            <a:ext cx="20707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Hosmer-Lemeshow</a:t>
            </a:r>
            <a:r>
              <a:rPr lang="en-US" dirty="0" smtClean="0"/>
              <a:t> </a:t>
            </a:r>
          </a:p>
          <a:p>
            <a:r>
              <a:rPr lang="en-US" dirty="0" smtClean="0"/>
              <a:t>Goodness-of-fit Test</a:t>
            </a:r>
          </a:p>
          <a:p>
            <a:endParaRPr lang="en-US" dirty="0"/>
          </a:p>
          <a:p>
            <a:r>
              <a:rPr lang="en-US" i="1" dirty="0" smtClean="0"/>
              <a:t>p</a:t>
            </a:r>
            <a:r>
              <a:rPr lang="en-US" dirty="0" smtClean="0"/>
              <a:t>-value = 0.43</a:t>
            </a:r>
            <a:endParaRPr lang="en-US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89380" y="533400"/>
            <a:ext cx="55652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Logistic Regression Model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23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433200"/>
              </p:ext>
            </p:extLst>
          </p:nvPr>
        </p:nvGraphicFramePr>
        <p:xfrm>
          <a:off x="6089650" y="2242916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9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89650" y="2242916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2188516"/>
            <a:ext cx="764697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2188516"/>
            <a:ext cx="995785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2003848"/>
            <a:ext cx="28666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Probability of Nitrate </a:t>
            </a:r>
          </a:p>
          <a:p>
            <a:pPr algn="ctr"/>
            <a:r>
              <a:rPr lang="en-US" sz="2400" dirty="0" smtClean="0"/>
              <a:t>Contamination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3429000" y="2188516"/>
            <a:ext cx="995785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2188516"/>
            <a:ext cx="764697" cy="46166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2003848"/>
            <a:ext cx="2866682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133600" y="2419347"/>
            <a:ext cx="914400" cy="1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648200" y="2419345"/>
            <a:ext cx="914400" cy="1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eft Brace 20"/>
          <p:cNvSpPr/>
          <p:nvPr/>
        </p:nvSpPr>
        <p:spPr>
          <a:xfrm rot="16200000">
            <a:off x="6957843" y="1767057"/>
            <a:ext cx="380998" cy="2866682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109174"/>
              </p:ext>
            </p:extLst>
          </p:nvPr>
        </p:nvGraphicFramePr>
        <p:xfrm>
          <a:off x="6983242" y="3581400"/>
          <a:ext cx="330200" cy="440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0" name="Equation" r:id="rId5" imgW="152280" imgH="203040" progId="Equation.DSMT4">
                  <p:embed/>
                </p:oleObj>
              </mc:Choice>
              <mc:Fallback>
                <p:oleObj name="Equation" r:id="rId5" imgW="152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3242" y="3581400"/>
                        <a:ext cx="330200" cy="440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604681"/>
              </p:ext>
            </p:extLst>
          </p:nvPr>
        </p:nvGraphicFramePr>
        <p:xfrm>
          <a:off x="762000" y="4343400"/>
          <a:ext cx="5918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1" name="Equation" r:id="rId7" imgW="2958840" imgH="685800" progId="Equation.DSMT4">
                  <p:embed/>
                </p:oleObj>
              </mc:Choice>
              <mc:Fallback>
                <p:oleObj name="Equation" r:id="rId7" imgW="29588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" y="4343400"/>
                        <a:ext cx="591820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62013" y="533400"/>
            <a:ext cx="48199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Probability Thresholds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985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81200"/>
            <a:ext cx="5262143" cy="42246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62600" y="2019300"/>
            <a:ext cx="3335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Area under curve = 0.769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73018" y="533400"/>
            <a:ext cx="2397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ROC Curve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830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905000"/>
            <a:ext cx="712246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Include more variables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Depth to Water Table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Total Dissolved Solids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Model Improvements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Cross validation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Tune model parameters (kernel function, gamma)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 other classification methods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2108745"/>
            <a:ext cx="337194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Percent Clay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Percent Organic Matter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Annual Rainfall</a:t>
            </a: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93725" y="533400"/>
            <a:ext cx="3556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Future Research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761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752600"/>
            <a:ext cx="7086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Burkartaus</a:t>
            </a:r>
            <a:r>
              <a:rPr lang="en-US" dirty="0"/>
              <a:t>, D.M.R., and Stoner, J.D. (2008). “Nitrogen in Groundwater </a:t>
            </a:r>
            <a:r>
              <a:rPr lang="en-US" dirty="0" smtClean="0"/>
              <a:t>	Associated </a:t>
            </a:r>
            <a:r>
              <a:rPr lang="en-US" dirty="0"/>
              <a:t>with Agricultural Systems.” In Nitrogen in the </a:t>
            </a:r>
            <a:r>
              <a:rPr lang="en-US" dirty="0" smtClean="0"/>
              <a:t>	Environment</a:t>
            </a:r>
            <a:r>
              <a:rPr lang="en-US" dirty="0"/>
              <a:t>: Sources, Problems and Management; ed. J.L. </a:t>
            </a:r>
            <a:r>
              <a:rPr lang="en-US" dirty="0" smtClean="0"/>
              <a:t>	Hatfield </a:t>
            </a:r>
            <a:r>
              <a:rPr lang="en-US" dirty="0"/>
              <a:t>and R.F. Follett. Publications from USDA-ARS/UNL </a:t>
            </a:r>
            <a:r>
              <a:rPr lang="en-US" dirty="0" smtClean="0"/>
              <a:t>	Faculty</a:t>
            </a:r>
            <a:r>
              <a:rPr lang="en-US" dirty="0"/>
              <a:t>, Paper 259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Harter, T., Davis, H., Matthews, M.C., and Meyer, R.D. (2002). “Shallow </a:t>
            </a:r>
            <a:r>
              <a:rPr lang="en-US" dirty="0" smtClean="0"/>
              <a:t>	Groundwater </a:t>
            </a:r>
            <a:r>
              <a:rPr lang="en-US" dirty="0"/>
              <a:t>Quality on Dairy Farms with Irrigated Forage </a:t>
            </a:r>
            <a:r>
              <a:rPr lang="en-US" dirty="0" smtClean="0"/>
              <a:t>	Crops</a:t>
            </a:r>
            <a:r>
              <a:rPr lang="en-US" dirty="0"/>
              <a:t>.” J. </a:t>
            </a:r>
            <a:r>
              <a:rPr lang="en-US" dirty="0" err="1"/>
              <a:t>Contam</a:t>
            </a:r>
            <a:r>
              <a:rPr lang="en-US" dirty="0"/>
              <a:t>. </a:t>
            </a:r>
            <a:r>
              <a:rPr lang="en-US" dirty="0" err="1"/>
              <a:t>Hydrol</a:t>
            </a:r>
            <a:r>
              <a:rPr lang="en-US" dirty="0"/>
              <a:t>., 55, 287-315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Hechenbichler</a:t>
            </a:r>
            <a:r>
              <a:rPr lang="en-US" dirty="0"/>
              <a:t> K. and </a:t>
            </a:r>
            <a:r>
              <a:rPr lang="en-US" dirty="0" err="1"/>
              <a:t>Schliep</a:t>
            </a:r>
            <a:r>
              <a:rPr lang="en-US" dirty="0"/>
              <a:t> K.P. (2004).  “Weighted k-Nearest-Neighbor </a:t>
            </a:r>
            <a:r>
              <a:rPr lang="en-US" dirty="0" smtClean="0"/>
              <a:t>	Techniques </a:t>
            </a:r>
            <a:r>
              <a:rPr lang="en-US" dirty="0"/>
              <a:t>and Ordinal Classification”, Discussion Paper 399, </a:t>
            </a:r>
            <a:r>
              <a:rPr lang="en-US" dirty="0" smtClean="0"/>
              <a:t>	SFB </a:t>
            </a:r>
            <a:r>
              <a:rPr lang="en-US" dirty="0"/>
              <a:t>386, Ludwig-</a:t>
            </a:r>
            <a:r>
              <a:rPr lang="en-US" dirty="0" err="1"/>
              <a:t>Maximilians</a:t>
            </a:r>
            <a:r>
              <a:rPr lang="en-US" dirty="0"/>
              <a:t> University Munich </a:t>
            </a:r>
            <a:r>
              <a:rPr lang="en-US" dirty="0" smtClean="0"/>
              <a:t>(</a:t>
            </a:r>
            <a:r>
              <a:rPr lang="en-US" dirty="0"/>
              <a:t>Dec 20, 2014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err="1"/>
              <a:t>Hosmer</a:t>
            </a:r>
            <a:r>
              <a:rPr lang="en-US" dirty="0"/>
              <a:t>, D., </a:t>
            </a:r>
            <a:r>
              <a:rPr lang="en-US" dirty="0" err="1"/>
              <a:t>Lemeshow</a:t>
            </a:r>
            <a:r>
              <a:rPr lang="en-US" dirty="0"/>
              <a:t>, S., and Sturdivant, R. (2013).  </a:t>
            </a:r>
            <a:r>
              <a:rPr lang="en-US" i="1" dirty="0"/>
              <a:t>Applied Logistic </a:t>
            </a:r>
            <a:r>
              <a:rPr lang="en-US" i="1" dirty="0" smtClean="0"/>
              <a:t>	Regression</a:t>
            </a:r>
            <a:r>
              <a:rPr lang="en-US" i="1" dirty="0"/>
              <a:t>, 3</a:t>
            </a:r>
            <a:r>
              <a:rPr lang="en-US" i="1" baseline="30000" dirty="0"/>
              <a:t>rd</a:t>
            </a:r>
            <a:r>
              <a:rPr lang="en-US" i="1" dirty="0"/>
              <a:t> ed.</a:t>
            </a:r>
            <a:r>
              <a:rPr lang="en-US" dirty="0"/>
              <a:t>  John Wiley and Sons, Inc., Hoboken, NJ.</a:t>
            </a:r>
            <a:endParaRPr lang="en-US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35604" y="533400"/>
            <a:ext cx="2472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References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81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676400"/>
            <a:ext cx="708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Lockhart, K.M., King, A.M., and Harter, T. (2013). “Identifying Sources of </a:t>
            </a:r>
            <a:r>
              <a:rPr lang="en-US" dirty="0" smtClean="0"/>
              <a:t>	Groundwater </a:t>
            </a:r>
            <a:r>
              <a:rPr lang="en-US" dirty="0"/>
              <a:t>Nitrate Contamination in a Large Alluvial </a:t>
            </a:r>
            <a:r>
              <a:rPr lang="en-US" dirty="0" smtClean="0"/>
              <a:t>	Groundwater </a:t>
            </a:r>
            <a:r>
              <a:rPr lang="en-US" dirty="0"/>
              <a:t>Basin with Highly Diversified Intensive Agricultural </a:t>
            </a:r>
            <a:r>
              <a:rPr lang="en-US" dirty="0" smtClean="0"/>
              <a:t>	Production</a:t>
            </a:r>
            <a:r>
              <a:rPr lang="en-US" dirty="0"/>
              <a:t>.” J. </a:t>
            </a:r>
            <a:r>
              <a:rPr lang="en-US" dirty="0" err="1"/>
              <a:t>Contam</a:t>
            </a:r>
            <a:r>
              <a:rPr lang="en-US" dirty="0"/>
              <a:t>. </a:t>
            </a:r>
            <a:r>
              <a:rPr lang="en-US" dirty="0" err="1"/>
              <a:t>Hydrol</a:t>
            </a:r>
            <a:r>
              <a:rPr lang="en-US" dirty="0"/>
              <a:t>., 151, 140-154.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Mace, R.E., Chowdhury, A.H., Anaya, R., and Way, S.C. (2000). “A </a:t>
            </a:r>
            <a:r>
              <a:rPr lang="en-US" dirty="0" smtClean="0"/>
              <a:t>	Numerical </a:t>
            </a:r>
            <a:r>
              <a:rPr lang="en-US" dirty="0"/>
              <a:t>Groundwater Flow Model of the Upper and Middle </a:t>
            </a:r>
            <a:r>
              <a:rPr lang="en-US" dirty="0" smtClean="0"/>
              <a:t>	Trinity </a:t>
            </a:r>
            <a:r>
              <a:rPr lang="en-US" dirty="0"/>
              <a:t>Aquifer.” Hill Country Area: Texas Water Development </a:t>
            </a:r>
            <a:r>
              <a:rPr lang="en-US" dirty="0" smtClean="0"/>
              <a:t>	Board </a:t>
            </a:r>
            <a:r>
              <a:rPr lang="en-US" dirty="0"/>
              <a:t>Open File Report 00-02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McFarland, A., and Adams, T. (2007). “Semiannual Water Quality Report </a:t>
            </a:r>
            <a:r>
              <a:rPr lang="en-US" dirty="0" smtClean="0"/>
              <a:t>	for </a:t>
            </a:r>
            <a:r>
              <a:rPr lang="en-US" dirty="0"/>
              <a:t>the North Bosque River Watershed”. Texas Institute for </a:t>
            </a:r>
            <a:r>
              <a:rPr lang="en-US" dirty="0" smtClean="0"/>
              <a:t>	Applied </a:t>
            </a:r>
            <a:r>
              <a:rPr lang="en-US" dirty="0"/>
              <a:t>Environmental Research Technical Report 0701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McFarland, A. and Hauck, L. (1997). “Livestock and the Environment: A </a:t>
            </a:r>
            <a:r>
              <a:rPr lang="en-US" dirty="0" smtClean="0"/>
              <a:t>	National </a:t>
            </a:r>
            <a:r>
              <a:rPr lang="en-US" dirty="0"/>
              <a:t>Pilot Project Report on Stream Water Quality in the </a:t>
            </a:r>
            <a:r>
              <a:rPr lang="en-US" dirty="0" smtClean="0"/>
              <a:t>	Upper </a:t>
            </a:r>
            <a:r>
              <a:rPr lang="en-US" dirty="0"/>
              <a:t>North Bosque River Watershed.” Texas Institute for </a:t>
            </a:r>
            <a:r>
              <a:rPr lang="en-US" dirty="0" smtClean="0"/>
              <a:t>	Applied </a:t>
            </a:r>
            <a:r>
              <a:rPr lang="en-US" dirty="0"/>
              <a:t>Environmental Research Progress Report 97-03. </a:t>
            </a:r>
          </a:p>
          <a:p>
            <a:endParaRPr lang="en-US" dirty="0"/>
          </a:p>
          <a:p>
            <a:endParaRPr lang="en-US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35604" y="533400"/>
            <a:ext cx="2472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References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08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676400"/>
            <a:ext cx="7086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Muller, D.A., and McCoy, J.W. (1987). Groundwater Conditions of the </a:t>
            </a:r>
            <a:r>
              <a:rPr lang="en-US" dirty="0" smtClean="0"/>
              <a:t>	Trinity </a:t>
            </a:r>
            <a:r>
              <a:rPr lang="en-US" dirty="0"/>
              <a:t>Group Aquifer in Western Hays County. Texas Water </a:t>
            </a:r>
            <a:r>
              <a:rPr lang="en-US" dirty="0" smtClean="0"/>
              <a:t>	Development </a:t>
            </a:r>
            <a:r>
              <a:rPr lang="en-US" dirty="0"/>
              <a:t>Board.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Nolan, B.T. (2001). “Relating Nitrogen Sources and Aquifer Susceptibility to </a:t>
            </a:r>
            <a:r>
              <a:rPr lang="en-US" dirty="0" smtClean="0"/>
              <a:t>	Nitrate </a:t>
            </a:r>
            <a:r>
              <a:rPr lang="en-US" dirty="0"/>
              <a:t>in Shallow Ground Waters of the United States.” J. </a:t>
            </a:r>
            <a:r>
              <a:rPr lang="en-US" dirty="0" smtClean="0"/>
              <a:t>	Groundwater</a:t>
            </a:r>
            <a:r>
              <a:rPr lang="en-US" dirty="0"/>
              <a:t>, 39(2), 290-299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Pederson, C.H., </a:t>
            </a:r>
            <a:r>
              <a:rPr lang="en-US" dirty="0" err="1"/>
              <a:t>Kanwar</a:t>
            </a:r>
            <a:r>
              <a:rPr lang="en-US" dirty="0"/>
              <a:t>, R., </a:t>
            </a:r>
            <a:r>
              <a:rPr lang="en-US" dirty="0" err="1"/>
              <a:t>Helmers</a:t>
            </a:r>
            <a:r>
              <a:rPr lang="en-US" dirty="0"/>
              <a:t>, M.J., and </a:t>
            </a:r>
            <a:r>
              <a:rPr lang="en-US" dirty="0" err="1"/>
              <a:t>Mallarino</a:t>
            </a:r>
            <a:r>
              <a:rPr lang="en-US" dirty="0"/>
              <a:t>, A.P. (2011). </a:t>
            </a:r>
            <a:r>
              <a:rPr lang="en-US" dirty="0" smtClean="0"/>
              <a:t>	“</a:t>
            </a:r>
            <a:r>
              <a:rPr lang="en-US" dirty="0"/>
              <a:t>Impact of Liquid Swine Manure Application and Cover Crops on </a:t>
            </a:r>
            <a:r>
              <a:rPr lang="en-US" dirty="0" smtClean="0"/>
              <a:t>	Ground </a:t>
            </a:r>
            <a:r>
              <a:rPr lang="en-US" dirty="0"/>
              <a:t>Water Quality.” Iowa State Research Farm Progress </a:t>
            </a:r>
            <a:r>
              <a:rPr lang="en-US" dirty="0" smtClean="0"/>
              <a:t>	Reports</a:t>
            </a:r>
            <a:r>
              <a:rPr lang="en-US" dirty="0"/>
              <a:t>, Paper 77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Rekha</a:t>
            </a:r>
            <a:r>
              <a:rPr lang="en-US" dirty="0"/>
              <a:t>, P., </a:t>
            </a:r>
            <a:r>
              <a:rPr lang="en-US" dirty="0" err="1"/>
              <a:t>Kanwar</a:t>
            </a:r>
            <a:r>
              <a:rPr lang="en-US" dirty="0"/>
              <a:t>, R.S., </a:t>
            </a:r>
            <a:r>
              <a:rPr lang="en-US" dirty="0" err="1"/>
              <a:t>Nayak</a:t>
            </a:r>
            <a:r>
              <a:rPr lang="en-US" dirty="0"/>
              <a:t>, A.K., Hoang, C.K., and Pederson, C.H. </a:t>
            </a:r>
            <a:r>
              <a:rPr lang="en-US" dirty="0" smtClean="0"/>
              <a:t>	(</a:t>
            </a:r>
            <a:r>
              <a:rPr lang="en-US" dirty="0"/>
              <a:t>2011). “Nitrate Leaching to Shallow Groundwater Systems from </a:t>
            </a:r>
            <a:r>
              <a:rPr lang="en-US" dirty="0" smtClean="0"/>
              <a:t>	Agricultural </a:t>
            </a:r>
            <a:r>
              <a:rPr lang="en-US" dirty="0"/>
              <a:t>Fields with Different Management Practices.” J. </a:t>
            </a:r>
            <a:r>
              <a:rPr lang="en-US" dirty="0" smtClean="0"/>
              <a:t>	Environ</a:t>
            </a:r>
            <a:r>
              <a:rPr lang="en-US" dirty="0"/>
              <a:t>. </a:t>
            </a:r>
            <a:r>
              <a:rPr lang="en-US" dirty="0" err="1"/>
              <a:t>Monit</a:t>
            </a:r>
            <a:r>
              <a:rPr lang="en-US" dirty="0"/>
              <a:t>., 13, 2550-2558.</a:t>
            </a:r>
            <a:endParaRPr lang="en-US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35604" y="533400"/>
            <a:ext cx="2472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References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56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676400"/>
            <a:ext cx="7086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Texas Commission on Environmental Quality (2014). Water Quality </a:t>
            </a:r>
            <a:r>
              <a:rPr lang="en-US" dirty="0" smtClean="0"/>
              <a:t>	General </a:t>
            </a:r>
            <a:r>
              <a:rPr lang="en-US" dirty="0"/>
              <a:t>Permits Search. </a:t>
            </a:r>
            <a:r>
              <a:rPr lang="en-US" dirty="0" smtClean="0"/>
              <a:t>(</a:t>
            </a:r>
            <a:r>
              <a:rPr lang="en-US" dirty="0"/>
              <a:t>Mar 06 2014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/>
              <a:t>Texas Water Development Board (2014). TWDB Groundwater Database </a:t>
            </a:r>
            <a:r>
              <a:rPr lang="en-US" dirty="0" smtClean="0"/>
              <a:t>	Reports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/>
              <a:t>Mar 06 2014).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Texas Water Development Board (2014). </a:t>
            </a:r>
            <a:r>
              <a:rPr lang="en-US" i="1" dirty="0"/>
              <a:t>Water for Texas – 2012 State </a:t>
            </a:r>
            <a:r>
              <a:rPr lang="en-US" i="1" dirty="0" smtClean="0"/>
              <a:t>	Water </a:t>
            </a:r>
            <a:r>
              <a:rPr lang="en-US" i="1" dirty="0"/>
              <a:t>Plan</a:t>
            </a:r>
            <a:r>
              <a:rPr lang="en-US" dirty="0"/>
              <a:t>. Texas Water Development Board, Austin, TX.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Twarakavi</a:t>
            </a:r>
            <a:r>
              <a:rPr lang="en-US" dirty="0"/>
              <a:t>, N.K.C., and </a:t>
            </a:r>
            <a:r>
              <a:rPr lang="en-US" dirty="0" err="1"/>
              <a:t>Kaluarachchi</a:t>
            </a:r>
            <a:r>
              <a:rPr lang="en-US" dirty="0"/>
              <a:t>, J.K. (2005). “Aquifer Vulnerability </a:t>
            </a:r>
            <a:r>
              <a:rPr lang="en-US" dirty="0" smtClean="0"/>
              <a:t>	Assessment </a:t>
            </a:r>
            <a:r>
              <a:rPr lang="en-US" dirty="0"/>
              <a:t>to Heavy Metals using Ordinal Logistic Regression.” </a:t>
            </a:r>
            <a:r>
              <a:rPr lang="en-US" dirty="0" smtClean="0"/>
              <a:t>	Groundwater</a:t>
            </a:r>
            <a:r>
              <a:rPr lang="en-US" dirty="0"/>
              <a:t>, 43, 200-214. 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Venkataraman, K., and </a:t>
            </a:r>
            <a:r>
              <a:rPr lang="en-US" dirty="0" err="1"/>
              <a:t>Uddameri</a:t>
            </a:r>
            <a:r>
              <a:rPr lang="en-US" dirty="0"/>
              <a:t>, V. (2012). “Modeling Simultaneous </a:t>
            </a:r>
            <a:r>
              <a:rPr lang="en-US" dirty="0" smtClean="0"/>
              <a:t>	Exceedance </a:t>
            </a:r>
            <a:r>
              <a:rPr lang="en-US" dirty="0"/>
              <a:t>of Drinking-water Standards of Arsenic and Nitrate </a:t>
            </a:r>
            <a:r>
              <a:rPr lang="en-US" dirty="0" smtClean="0"/>
              <a:t>	in </a:t>
            </a:r>
            <a:r>
              <a:rPr lang="en-US" dirty="0"/>
              <a:t>the Southern Ogallala Aquifer using Multinomial Logistic </a:t>
            </a:r>
            <a:r>
              <a:rPr lang="en-US" dirty="0" smtClean="0"/>
              <a:t>	Regression</a:t>
            </a:r>
            <a:r>
              <a:rPr lang="en-US" dirty="0"/>
              <a:t>.” J. </a:t>
            </a:r>
            <a:r>
              <a:rPr lang="en-US" dirty="0" err="1"/>
              <a:t>Hydrol</a:t>
            </a:r>
            <a:r>
              <a:rPr lang="en-US" dirty="0"/>
              <a:t>., 458-459, 16-27. </a:t>
            </a:r>
          </a:p>
          <a:p>
            <a:endParaRPr lang="en-US" dirty="0"/>
          </a:p>
          <a:p>
            <a:endParaRPr lang="en-US" dirty="0"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35604" y="533400"/>
            <a:ext cx="2472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References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04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11115" y="3044280"/>
            <a:ext cx="27217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Thank You!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3918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812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Spatially concentrated livestock production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Manure loading rates can exceed absorptive capacity of land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Nitrogen based fertilizers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Irrigation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Possible Result:  Nitrate contamination of nearby groundwater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3133" y="533400"/>
            <a:ext cx="81177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+mj-lt"/>
              </a:rPr>
              <a:t>Concentrated Animal Feed Operations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680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81200"/>
            <a:ext cx="8686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Private wells on farms/ranches are used for drinking water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Health impacts of nitrate contamination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Blue-baby disease </a:t>
            </a:r>
            <a:r>
              <a:rPr lang="en-US" sz="2000" dirty="0"/>
              <a:t>in infants (</a:t>
            </a:r>
            <a:r>
              <a:rPr lang="en-US" sz="2000" dirty="0" err="1" smtClean="0"/>
              <a:t>methemoglobinemia</a:t>
            </a:r>
            <a:r>
              <a:rPr lang="en-US" sz="2000" dirty="0" smtClean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Miscarriages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Non-Hodgkin Lymphoma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Maximum Contaminant Level (MCL):  10 mg/L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Indicative of human inputs:  3 mg/L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3133" y="533400"/>
            <a:ext cx="8271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Nitrate Contamination of Groundwater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494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915007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651779"/>
              </p:ext>
            </p:extLst>
          </p:nvPr>
        </p:nvGraphicFramePr>
        <p:xfrm>
          <a:off x="6146800" y="347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6800" y="347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059865"/>
              </p:ext>
            </p:extLst>
          </p:nvPr>
        </p:nvGraphicFramePr>
        <p:xfrm>
          <a:off x="381000" y="4267200"/>
          <a:ext cx="3459892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2" name="Equation" r:id="rId6" imgW="1777680" imgH="939600" progId="Equation.DSMT4">
                  <p:embed/>
                </p:oleObj>
              </mc:Choice>
              <mc:Fallback>
                <p:oleObj name="Equation" r:id="rId6" imgW="17776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" y="4267200"/>
                        <a:ext cx="3459892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67483"/>
              </p:ext>
            </p:extLst>
          </p:nvPr>
        </p:nvGraphicFramePr>
        <p:xfrm>
          <a:off x="4953000" y="4267200"/>
          <a:ext cx="3681413" cy="222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3" name="Equation" r:id="rId8" imgW="1892160" imgH="1143000" progId="Equation.DSMT4">
                  <p:embed/>
                </p:oleObj>
              </mc:Choice>
              <mc:Fallback>
                <p:oleObj name="Equation" r:id="rId8" imgW="1892160" imgH="1143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267200"/>
                        <a:ext cx="3681413" cy="222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88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4343709" cy="3352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675" y="1676400"/>
            <a:ext cx="3763536" cy="434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5775" y="5257800"/>
            <a:ext cx="41195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Geographic Information System</a:t>
            </a:r>
          </a:p>
          <a:p>
            <a:endParaRPr lang="en-US" sz="2400" dirty="0"/>
          </a:p>
          <a:p>
            <a:r>
              <a:rPr lang="en-US" sz="2400" dirty="0" smtClean="0"/>
              <a:t>348 x 466 Grid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17377" y="533400"/>
            <a:ext cx="59092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Hydraulic Gradient with GIS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26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6" y="1404937"/>
            <a:ext cx="4934629" cy="534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05000"/>
            <a:ext cx="3763536" cy="43434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31684" y="533400"/>
            <a:ext cx="3480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CAFO Flow Path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17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7" y="1404937"/>
            <a:ext cx="4543202" cy="4919663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021465"/>
              </p:ext>
            </p:extLst>
          </p:nvPr>
        </p:nvGraphicFramePr>
        <p:xfrm>
          <a:off x="4724400" y="1789112"/>
          <a:ext cx="4024313" cy="453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4" imgW="2501640" imgH="2819160" progId="Equation.DSMT4">
                  <p:embed/>
                </p:oleObj>
              </mc:Choice>
              <mc:Fallback>
                <p:oleObj name="Equation" r:id="rId4" imgW="2501640" imgH="2819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89112"/>
                        <a:ext cx="4024313" cy="453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14240" y="533400"/>
            <a:ext cx="6115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CAFO Migration Score (CMS)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926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49780"/>
            <a:ext cx="3886200" cy="4208220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080454"/>
              </p:ext>
            </p:extLst>
          </p:nvPr>
        </p:nvGraphicFramePr>
        <p:xfrm>
          <a:off x="4724400" y="1789112"/>
          <a:ext cx="4024313" cy="453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Equation" r:id="rId4" imgW="2501640" imgH="2819160" progId="Equation.DSMT4">
                  <p:embed/>
                </p:oleObj>
              </mc:Choice>
              <mc:Fallback>
                <p:oleObj name="Equation" r:id="rId4" imgW="2501640" imgH="281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89112"/>
                        <a:ext cx="4024313" cy="453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765165"/>
              </p:ext>
            </p:extLst>
          </p:nvPr>
        </p:nvGraphicFramePr>
        <p:xfrm>
          <a:off x="909753" y="1752600"/>
          <a:ext cx="305448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7" name="Equation" r:id="rId6" imgW="1993680" imgH="1193760" progId="Equation.DSMT4">
                  <p:embed/>
                </p:oleObj>
              </mc:Choice>
              <mc:Fallback>
                <p:oleObj name="Equation" r:id="rId6" imgW="199368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9753" y="1752600"/>
                        <a:ext cx="3054485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14240" y="533400"/>
            <a:ext cx="6115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CAFO Migration Score (CMS)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559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98543"/>
              </p:ext>
            </p:extLst>
          </p:nvPr>
        </p:nvGraphicFramePr>
        <p:xfrm>
          <a:off x="6546850" y="348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1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6850" y="3489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841799"/>
              </p:ext>
            </p:extLst>
          </p:nvPr>
        </p:nvGraphicFramePr>
        <p:xfrm>
          <a:off x="838200" y="2057400"/>
          <a:ext cx="32861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Equation" r:id="rId5" imgW="1688760" imgH="457200" progId="Equation.DSMT4">
                  <p:embed/>
                </p:oleObj>
              </mc:Choice>
              <mc:Fallback>
                <p:oleObj name="Equation" r:id="rId5" imgW="16887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32861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157585"/>
              </p:ext>
            </p:extLst>
          </p:nvPr>
        </p:nvGraphicFramePr>
        <p:xfrm>
          <a:off x="5516563" y="2057400"/>
          <a:ext cx="2225675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3" name="Equation" r:id="rId7" imgW="1231560" imgH="863280" progId="Equation.DSMT4">
                  <p:embed/>
                </p:oleObj>
              </mc:Choice>
              <mc:Fallback>
                <p:oleObj name="Equation" r:id="rId7" imgW="12315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16563" y="2057400"/>
                        <a:ext cx="2225675" cy="156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>
            <a:solidFill>
              <a:srgbClr val="4F2D7F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89380" y="533400"/>
            <a:ext cx="55652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Logistic Regression Model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47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4728</TotalTime>
  <Words>269</Words>
  <Application>Microsoft Office PowerPoint</Application>
  <PresentationFormat>On-screen Show (4:3)</PresentationFormat>
  <Paragraphs>113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Modeling the Impact of CAFOs on  Nitrate Contamination of Water Wells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Tarleton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- Binomial</dc:title>
  <dc:creator>jcrawford</dc:creator>
  <cp:lastModifiedBy>Crawford, Dr. Jesse B</cp:lastModifiedBy>
  <cp:revision>334</cp:revision>
  <dcterms:created xsi:type="dcterms:W3CDTF">2012-02-06T16:26:45Z</dcterms:created>
  <dcterms:modified xsi:type="dcterms:W3CDTF">2016-03-30T19:32:46Z</dcterms:modified>
</cp:coreProperties>
</file>