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68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3" r:id="rId16"/>
    <p:sldId id="312" r:id="rId17"/>
    <p:sldId id="317" r:id="rId18"/>
    <p:sldId id="314" r:id="rId19"/>
    <p:sldId id="318" r:id="rId20"/>
    <p:sldId id="319" r:id="rId21"/>
    <p:sldId id="315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  <p:sldId id="328" r:id="rId31"/>
    <p:sldId id="329" r:id="rId32"/>
    <p:sldId id="330" r:id="rId33"/>
    <p:sldId id="331" r:id="rId34"/>
    <p:sldId id="332" r:id="rId35"/>
    <p:sldId id="333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5BA2657-F5E9-44C3-9E7D-683530764FF6}">
          <p14:sldIdLst>
            <p14:sldId id="26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3"/>
            <p14:sldId id="312"/>
            <p14:sldId id="317"/>
            <p14:sldId id="314"/>
            <p14:sldId id="318"/>
            <p14:sldId id="319"/>
            <p14:sldId id="315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5C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104" d="100"/>
          <a:sy n="104" d="100"/>
        </p:scale>
        <p:origin x="-13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7.wmf"/><Relationship Id="rId4" Type="http://schemas.openxmlformats.org/officeDocument/2006/relationships/image" Target="../media/image45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EA314-37F3-4CB2-9027-575C81344996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FB73C-18F9-4DA0-B1ED-CE6715D799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1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1"/>
            <a:ext cx="8229600" cy="2286000"/>
          </a:xfrm>
          <a:solidFill>
            <a:schemeClr val="tx2"/>
          </a:solidFill>
        </p:spPr>
        <p:txBody>
          <a:bodyPr/>
          <a:lstStyle>
            <a:lvl1pPr>
              <a:buNone/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5600"/>
            <a:ext cx="8229600" cy="3230563"/>
          </a:xfr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CE34-F7FA-4AD9-9861-0B3AD3CBA5A5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6.PNG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3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3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4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5.PNG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9.wmf"/><Relationship Id="rId4" Type="http://schemas.openxmlformats.org/officeDocument/2006/relationships/image" Target="../media/image36.PNG"/><Relationship Id="rId9" Type="http://schemas.openxmlformats.org/officeDocument/2006/relationships/oleObject" Target="../embeddings/oleObject2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5.PNG"/><Relationship Id="rId4" Type="http://schemas.openxmlformats.org/officeDocument/2006/relationships/image" Target="../media/image40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4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45.wmf"/><Relationship Id="rId3" Type="http://schemas.openxmlformats.org/officeDocument/2006/relationships/image" Target="../media/image46.PNG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44.wmf"/><Relationship Id="rId5" Type="http://schemas.openxmlformats.org/officeDocument/2006/relationships/image" Target="../media/image47.PNG"/><Relationship Id="rId10" Type="http://schemas.openxmlformats.org/officeDocument/2006/relationships/oleObject" Target="../embeddings/oleObject34.bin"/><Relationship Id="rId4" Type="http://schemas.openxmlformats.org/officeDocument/2006/relationships/image" Target="../media/image35.PNG"/><Relationship Id="rId9" Type="http://schemas.openxmlformats.org/officeDocument/2006/relationships/image" Target="../media/image39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51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4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55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PNG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397" y="1524000"/>
            <a:ext cx="8229600" cy="1524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Math 5364/66 Notes</a:t>
            </a:r>
            <a:br>
              <a:rPr lang="en-US" dirty="0" smtClean="0"/>
            </a:br>
            <a:r>
              <a:rPr lang="en-US" sz="2800" dirty="0" smtClean="0"/>
              <a:t>Principal Components and Factor Analysis in SAS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705100" y="3505200"/>
            <a:ext cx="3733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Jesse Crawford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Department </a:t>
            </a:r>
            <a:r>
              <a:rPr lang="en-US" sz="2000" dirty="0"/>
              <a:t>of Mathematics</a:t>
            </a:r>
          </a:p>
          <a:p>
            <a:pPr algn="ctr"/>
            <a:r>
              <a:rPr lang="en-US" sz="2000" dirty="0" smtClean="0"/>
              <a:t>Tarleton State University</a:t>
            </a:r>
          </a:p>
          <a:p>
            <a:pPr algn="ctr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Covariance Matrix in SAS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41" y="1752600"/>
            <a:ext cx="4067364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52600"/>
            <a:ext cx="4021445" cy="4889712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317199"/>
              </p:ext>
            </p:extLst>
          </p:nvPr>
        </p:nvGraphicFramePr>
        <p:xfrm>
          <a:off x="1295400" y="3886200"/>
          <a:ext cx="1920875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5" name="Equation" r:id="rId5" imgW="1002960" imgH="457200" progId="Equation.DSMT4">
                  <p:embed/>
                </p:oleObj>
              </mc:Choice>
              <mc:Fallback>
                <p:oleObj name="Equation" r:id="rId5" imgW="100296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86200"/>
                        <a:ext cx="1920875" cy="87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5706422" y="2438401"/>
            <a:ext cx="1905000" cy="761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64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Principal Components in SAS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556951"/>
            <a:ext cx="4800599" cy="1371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261" y="3124200"/>
            <a:ext cx="4201479" cy="32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3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Inputting a Covariance Matrix Manually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81200"/>
            <a:ext cx="4506314" cy="30815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049" y="2209800"/>
            <a:ext cx="3779337" cy="3738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92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PCA Using Original Data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99054"/>
            <a:ext cx="4116625" cy="36217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676400"/>
            <a:ext cx="3962400" cy="4687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54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Example:  Math and Reading Exams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67016"/>
            <a:ext cx="4439270" cy="3219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086" y="1637270"/>
            <a:ext cx="3857855" cy="482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4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Example:  </a:t>
            </a:r>
            <a:r>
              <a:rPr lang="en-US" dirty="0" err="1" smtClean="0"/>
              <a:t>Adelges</a:t>
            </a:r>
            <a:r>
              <a:rPr lang="en-US" dirty="0" smtClean="0"/>
              <a:t> (Winged Aphids)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684637"/>
            <a:ext cx="3848637" cy="47917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2362200"/>
            <a:ext cx="441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19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4 principal components needed to explain 90% of the total variation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PCA can be used to reduce dimensionality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62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PCA Summary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658444"/>
              </p:ext>
            </p:extLst>
          </p:nvPr>
        </p:nvGraphicFramePr>
        <p:xfrm>
          <a:off x="495300" y="2057400"/>
          <a:ext cx="81534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5" name="Equation" r:id="rId3" imgW="5435280" imgH="1574640" progId="Equation.DSMT4">
                  <p:embed/>
                </p:oleObj>
              </mc:Choice>
              <mc:Fallback>
                <p:oleObj name="Equation" r:id="rId3" imgW="5435280" imgH="1574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5300" y="2057400"/>
                        <a:ext cx="8153400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803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Setting for Factor Analysis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667137"/>
              </p:ext>
            </p:extLst>
          </p:nvPr>
        </p:nvGraphicFramePr>
        <p:xfrm>
          <a:off x="381000" y="1752600"/>
          <a:ext cx="7351712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4" name="Equation" r:id="rId3" imgW="4025880" imgH="914400" progId="Equation.DSMT4">
                  <p:embed/>
                </p:oleObj>
              </mc:Choice>
              <mc:Fallback>
                <p:oleObj name="Equation" r:id="rId3" imgW="402588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1752600"/>
                        <a:ext cx="7351712" cy="1670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200" y="3962400"/>
            <a:ext cx="5939600" cy="200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92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Setting for Factor Analysis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149620"/>
              </p:ext>
            </p:extLst>
          </p:nvPr>
        </p:nvGraphicFramePr>
        <p:xfrm>
          <a:off x="381000" y="1752600"/>
          <a:ext cx="8118475" cy="294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7" name="Equation" r:id="rId3" imgW="4444920" imgH="1612800" progId="Equation.DSMT4">
                  <p:embed/>
                </p:oleObj>
              </mc:Choice>
              <mc:Fallback>
                <p:oleObj name="Equation" r:id="rId3" imgW="4444920" imgH="1612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1752600"/>
                        <a:ext cx="8118475" cy="294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170541"/>
              </p:ext>
            </p:extLst>
          </p:nvPr>
        </p:nvGraphicFramePr>
        <p:xfrm>
          <a:off x="3124200" y="4953000"/>
          <a:ext cx="3118150" cy="153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8" name="Equation" r:id="rId5" imgW="1904760" imgH="939600" progId="Equation.DSMT4">
                  <p:embed/>
                </p:oleObj>
              </mc:Choice>
              <mc:Fallback>
                <p:oleObj name="Equation" r:id="rId5" imgW="190476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24200" y="4953000"/>
                        <a:ext cx="3118150" cy="1538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888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Setting for Factor Analysis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19013"/>
              </p:ext>
            </p:extLst>
          </p:nvPr>
        </p:nvGraphicFramePr>
        <p:xfrm>
          <a:off x="381000" y="1676400"/>
          <a:ext cx="4037012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8" name="Equation" r:id="rId3" imgW="2209680" imgH="241200" progId="Equation.DSMT4">
                  <p:embed/>
                </p:oleObj>
              </mc:Choice>
              <mc:Fallback>
                <p:oleObj name="Equation" r:id="rId3" imgW="22096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1676400"/>
                        <a:ext cx="4037012" cy="441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938835"/>
              </p:ext>
            </p:extLst>
          </p:nvPr>
        </p:nvGraphicFramePr>
        <p:xfrm>
          <a:off x="3124200" y="2514600"/>
          <a:ext cx="3118150" cy="153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9" name="Equation" r:id="rId5" imgW="1904760" imgH="939600" progId="Equation.DSMT4">
                  <p:embed/>
                </p:oleObj>
              </mc:Choice>
              <mc:Fallback>
                <p:oleObj name="Equation" r:id="rId5" imgW="190476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24200" y="2514600"/>
                        <a:ext cx="3118150" cy="1538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V="1">
            <a:off x="2590799" y="3947646"/>
            <a:ext cx="522369" cy="319554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42999" y="4191000"/>
            <a:ext cx="15522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Observed data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(Random)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429000" y="4031224"/>
            <a:ext cx="446169" cy="990597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90799" y="5036236"/>
            <a:ext cx="1564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Intercept Term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(Constant)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132325" y="4015176"/>
            <a:ext cx="217569" cy="997977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39673" y="5021821"/>
            <a:ext cx="1602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Factor loadings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(Constant) 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5758035" y="3991754"/>
            <a:ext cx="914400" cy="1313763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77000" y="5344986"/>
            <a:ext cx="1732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Common factors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(Random)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6301340" y="3886201"/>
            <a:ext cx="1011622" cy="380999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308027" y="4004632"/>
            <a:ext cx="1589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Specific factors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(Random) </a:t>
            </a:r>
          </a:p>
        </p:txBody>
      </p:sp>
    </p:spTree>
    <p:extLst>
      <p:ext uri="{BB962C8B-B14F-4D97-AF65-F5344CB8AC3E}">
        <p14:creationId xmlns:p14="http://schemas.microsoft.com/office/powerpoint/2010/main" val="217864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525" y="1848880"/>
            <a:ext cx="6076950" cy="497205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Setting for Principal Components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272801"/>
              </p:ext>
            </p:extLst>
          </p:nvPr>
        </p:nvGraphicFramePr>
        <p:xfrm>
          <a:off x="609600" y="1905000"/>
          <a:ext cx="5984876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5" name="Equation" r:id="rId4" imgW="3276360" imgH="253800" progId="Equation.DSMT4">
                  <p:embed/>
                </p:oleObj>
              </mc:Choice>
              <mc:Fallback>
                <p:oleObj name="Equation" r:id="rId4" imgW="3276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" y="1905000"/>
                        <a:ext cx="5984876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680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Setting for Factor Analysis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397909"/>
              </p:ext>
            </p:extLst>
          </p:nvPr>
        </p:nvGraphicFramePr>
        <p:xfrm>
          <a:off x="381000" y="1676400"/>
          <a:ext cx="4037012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39" name="Equation" r:id="rId3" imgW="2209680" imgH="241200" progId="Equation.DSMT4">
                  <p:embed/>
                </p:oleObj>
              </mc:Choice>
              <mc:Fallback>
                <p:oleObj name="Equation" r:id="rId3" imgW="22096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1676400"/>
                        <a:ext cx="4037012" cy="441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169286"/>
              </p:ext>
            </p:extLst>
          </p:nvPr>
        </p:nvGraphicFramePr>
        <p:xfrm>
          <a:off x="3124200" y="2514600"/>
          <a:ext cx="3118150" cy="153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0" name="Equation" r:id="rId5" imgW="1904760" imgH="939600" progId="Equation.DSMT4">
                  <p:embed/>
                </p:oleObj>
              </mc:Choice>
              <mc:Fallback>
                <p:oleObj name="Equation" r:id="rId5" imgW="190476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24200" y="2514600"/>
                        <a:ext cx="3118150" cy="1538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V="1">
            <a:off x="2590799" y="3947646"/>
            <a:ext cx="522369" cy="319554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42999" y="4191000"/>
            <a:ext cx="2283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Observed data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(Random, Observable)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429000" y="4031224"/>
            <a:ext cx="446169" cy="990597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90799" y="5036236"/>
            <a:ext cx="1564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Intercept Term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(Constant)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132325" y="4015176"/>
            <a:ext cx="217569" cy="997977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39673" y="5021821"/>
            <a:ext cx="1602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Factor loadings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(Constant) 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5758035" y="3991754"/>
            <a:ext cx="914400" cy="1313763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77000" y="5344986"/>
            <a:ext cx="1732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Common factors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(Random)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6301340" y="3886201"/>
            <a:ext cx="1011622" cy="380999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308027" y="4004632"/>
            <a:ext cx="1589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Specific factors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(Random) </a:t>
            </a:r>
          </a:p>
        </p:txBody>
      </p:sp>
      <p:sp>
        <p:nvSpPr>
          <p:cNvPr id="15" name="Left Brace 14"/>
          <p:cNvSpPr/>
          <p:nvPr/>
        </p:nvSpPr>
        <p:spPr>
          <a:xfrm rot="16200000" flipH="1">
            <a:off x="4725122" y="1183788"/>
            <a:ext cx="291415" cy="2343439"/>
          </a:xfrm>
          <a:prstGeom prst="leftBrace">
            <a:avLst>
              <a:gd name="adj1" fmla="val 8333"/>
              <a:gd name="adj2" fmla="val 83608"/>
            </a:avLst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65771" y="1840467"/>
            <a:ext cx="1485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Unobservable</a:t>
            </a:r>
          </a:p>
        </p:txBody>
      </p:sp>
    </p:spTree>
    <p:extLst>
      <p:ext uri="{BB962C8B-B14F-4D97-AF65-F5344CB8AC3E}">
        <p14:creationId xmlns:p14="http://schemas.microsoft.com/office/powerpoint/2010/main" val="330016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580897"/>
              </p:ext>
            </p:extLst>
          </p:nvPr>
        </p:nvGraphicFramePr>
        <p:xfrm>
          <a:off x="609600" y="838200"/>
          <a:ext cx="3970337" cy="494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8" name="Equation" r:id="rId3" imgW="2425680" imgH="3022560" progId="Equation.DSMT4">
                  <p:embed/>
                </p:oleObj>
              </mc:Choice>
              <mc:Fallback>
                <p:oleObj name="Equation" r:id="rId3" imgW="2425680" imgH="3022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838200"/>
                        <a:ext cx="3970337" cy="4948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454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579887"/>
              </p:ext>
            </p:extLst>
          </p:nvPr>
        </p:nvGraphicFramePr>
        <p:xfrm>
          <a:off x="609600" y="990600"/>
          <a:ext cx="3970338" cy="264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64" name="Equation" r:id="rId3" imgW="2425680" imgH="1612800" progId="Equation.DSMT4">
                  <p:embed/>
                </p:oleObj>
              </mc:Choice>
              <mc:Fallback>
                <p:oleObj name="Equation" r:id="rId3" imgW="2425680" imgH="1612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990600"/>
                        <a:ext cx="3970338" cy="2640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009213"/>
              </p:ext>
            </p:extLst>
          </p:nvPr>
        </p:nvGraphicFramePr>
        <p:xfrm>
          <a:off x="5257800" y="914400"/>
          <a:ext cx="3367088" cy="274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65" name="Equation" r:id="rId5" imgW="2057400" imgH="1676160" progId="Equation.DSMT4">
                  <p:embed/>
                </p:oleObj>
              </mc:Choice>
              <mc:Fallback>
                <p:oleObj name="Equation" r:id="rId5" imgW="2057400" imgH="16761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914400"/>
                        <a:ext cx="3367088" cy="274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367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586344"/>
              </p:ext>
            </p:extLst>
          </p:nvPr>
        </p:nvGraphicFramePr>
        <p:xfrm>
          <a:off x="609600" y="990600"/>
          <a:ext cx="3970338" cy="370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6" name="Equation" r:id="rId3" imgW="2425680" imgH="2260440" progId="Equation.DSMT4">
                  <p:embed/>
                </p:oleObj>
              </mc:Choice>
              <mc:Fallback>
                <p:oleObj name="Equation" r:id="rId3" imgW="2425680" imgH="226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990600"/>
                        <a:ext cx="3970338" cy="3700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725342"/>
              </p:ext>
            </p:extLst>
          </p:nvPr>
        </p:nvGraphicFramePr>
        <p:xfrm>
          <a:off x="5257800" y="914400"/>
          <a:ext cx="3367088" cy="274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7" name="Equation" r:id="rId5" imgW="2057400" imgH="1676160" progId="Equation.DSMT4">
                  <p:embed/>
                </p:oleObj>
              </mc:Choice>
              <mc:Fallback>
                <p:oleObj name="Equation" r:id="rId5" imgW="2057400" imgH="1676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914400"/>
                        <a:ext cx="3367088" cy="274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161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869656"/>
              </p:ext>
            </p:extLst>
          </p:nvPr>
        </p:nvGraphicFramePr>
        <p:xfrm>
          <a:off x="609600" y="914400"/>
          <a:ext cx="3970338" cy="496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1" name="Equation" r:id="rId3" imgW="2425680" imgH="3035160" progId="Equation.DSMT4">
                  <p:embed/>
                </p:oleObj>
              </mc:Choice>
              <mc:Fallback>
                <p:oleObj name="Equation" r:id="rId3" imgW="2425680" imgH="303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914400"/>
                        <a:ext cx="3970338" cy="496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018806"/>
              </p:ext>
            </p:extLst>
          </p:nvPr>
        </p:nvGraphicFramePr>
        <p:xfrm>
          <a:off x="5257800" y="914400"/>
          <a:ext cx="3367088" cy="274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2" name="Equation" r:id="rId5" imgW="2057400" imgH="1676160" progId="Equation.DSMT4">
                  <p:embed/>
                </p:oleObj>
              </mc:Choice>
              <mc:Fallback>
                <p:oleObj name="Equation" r:id="rId5" imgW="2057400" imgH="1676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914400"/>
                        <a:ext cx="3367088" cy="274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253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129001"/>
              </p:ext>
            </p:extLst>
          </p:nvPr>
        </p:nvGraphicFramePr>
        <p:xfrm>
          <a:off x="609600" y="914400"/>
          <a:ext cx="3970338" cy="496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3" name="Equation" r:id="rId3" imgW="2425680" imgH="3035160" progId="Equation.DSMT4">
                  <p:embed/>
                </p:oleObj>
              </mc:Choice>
              <mc:Fallback>
                <p:oleObj name="Equation" r:id="rId3" imgW="2425680" imgH="303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914400"/>
                        <a:ext cx="3970338" cy="496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907513"/>
              </p:ext>
            </p:extLst>
          </p:nvPr>
        </p:nvGraphicFramePr>
        <p:xfrm>
          <a:off x="5257800" y="914400"/>
          <a:ext cx="3367088" cy="274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4" name="Equation" r:id="rId5" imgW="2057400" imgH="1676160" progId="Equation.DSMT4">
                  <p:embed/>
                </p:oleObj>
              </mc:Choice>
              <mc:Fallback>
                <p:oleObj name="Equation" r:id="rId5" imgW="2057400" imgH="1676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914400"/>
                        <a:ext cx="3367088" cy="274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V="1">
            <a:off x="1754832" y="5776446"/>
            <a:ext cx="522369" cy="319554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07032" y="6019800"/>
            <a:ext cx="1885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Communality or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Common variance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819400" y="5821753"/>
            <a:ext cx="381000" cy="361433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50973" y="6060989"/>
            <a:ext cx="17425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Uniqueness or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Specific variance</a:t>
            </a:r>
          </a:p>
        </p:txBody>
      </p:sp>
    </p:spTree>
    <p:extLst>
      <p:ext uri="{BB962C8B-B14F-4D97-AF65-F5344CB8AC3E}">
        <p14:creationId xmlns:p14="http://schemas.microsoft.com/office/powerpoint/2010/main" val="82045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457201"/>
            <a:ext cx="4572638" cy="55062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200"/>
            <a:ext cx="4573032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74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457201"/>
            <a:ext cx="4572638" cy="55062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200"/>
            <a:ext cx="4573032" cy="3276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019800" y="3210309"/>
            <a:ext cx="1219200" cy="143789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901071"/>
              </p:ext>
            </p:extLst>
          </p:nvPr>
        </p:nvGraphicFramePr>
        <p:xfrm>
          <a:off x="5257800" y="3581400"/>
          <a:ext cx="627062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7" name="Equation" r:id="rId5" imgW="253800" imgH="203040" progId="Equation.DSMT4">
                  <p:embed/>
                </p:oleObj>
              </mc:Choice>
              <mc:Fallback>
                <p:oleObj name="Equation" r:id="rId5" imgW="253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57800" y="3581400"/>
                        <a:ext cx="627062" cy="500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eft Brace 5"/>
          <p:cNvSpPr/>
          <p:nvPr/>
        </p:nvSpPr>
        <p:spPr>
          <a:xfrm rot="16200000">
            <a:off x="6508726" y="3930673"/>
            <a:ext cx="241985" cy="4572638"/>
          </a:xfrm>
          <a:prstGeom prst="leftBrace">
            <a:avLst>
              <a:gd name="adj1" fmla="val 8333"/>
              <a:gd name="adj2" fmla="val 4955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834080"/>
              </p:ext>
            </p:extLst>
          </p:nvPr>
        </p:nvGraphicFramePr>
        <p:xfrm>
          <a:off x="1143000" y="3929254"/>
          <a:ext cx="2100263" cy="267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8" name="Equation" r:id="rId7" imgW="1282680" imgH="1625400" progId="Equation.DSMT4">
                  <p:embed/>
                </p:oleObj>
              </mc:Choice>
              <mc:Fallback>
                <p:oleObj name="Equation" r:id="rId7" imgW="1282680" imgH="1625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929254"/>
                        <a:ext cx="2100263" cy="2674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3245099"/>
              </p:ext>
            </p:extLst>
          </p:nvPr>
        </p:nvGraphicFramePr>
        <p:xfrm>
          <a:off x="6473350" y="6434310"/>
          <a:ext cx="312737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9" name="Equation" r:id="rId9" imgW="190440" imgH="253800" progId="Equation.DSMT4">
                  <p:embed/>
                </p:oleObj>
              </mc:Choice>
              <mc:Fallback>
                <p:oleObj name="Equation" r:id="rId9" imgW="19044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3350" y="6434310"/>
                        <a:ext cx="312737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09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762279"/>
              </p:ext>
            </p:extLst>
          </p:nvPr>
        </p:nvGraphicFramePr>
        <p:xfrm>
          <a:off x="533400" y="762000"/>
          <a:ext cx="2847975" cy="336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3" name="Equation" r:id="rId3" imgW="1739880" imgH="2057400" progId="Equation.DSMT4">
                  <p:embed/>
                </p:oleObj>
              </mc:Choice>
              <mc:Fallback>
                <p:oleObj name="Equation" r:id="rId3" imgW="1739880" imgH="2057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762000"/>
                        <a:ext cx="2847975" cy="336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457201"/>
            <a:ext cx="4572638" cy="5506217"/>
          </a:xfrm>
          <a:prstGeom prst="rect">
            <a:avLst/>
          </a:prstGeom>
        </p:spPr>
      </p:pic>
      <p:sp>
        <p:nvSpPr>
          <p:cNvPr id="4" name="Left Brace 3"/>
          <p:cNvSpPr/>
          <p:nvPr/>
        </p:nvSpPr>
        <p:spPr>
          <a:xfrm>
            <a:off x="5791200" y="3344562"/>
            <a:ext cx="152400" cy="1264896"/>
          </a:xfrm>
          <a:prstGeom prst="leftBrace">
            <a:avLst>
              <a:gd name="adj1" fmla="val 8333"/>
              <a:gd name="adj2" fmla="val 4955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347342"/>
              </p:ext>
            </p:extLst>
          </p:nvPr>
        </p:nvGraphicFramePr>
        <p:xfrm>
          <a:off x="3733800" y="3664905"/>
          <a:ext cx="2001144" cy="624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4" name="Equation" r:id="rId6" imgW="1384200" imgH="431640" progId="Equation.DSMT4">
                  <p:embed/>
                </p:oleObj>
              </mc:Choice>
              <mc:Fallback>
                <p:oleObj name="Equation" r:id="rId6" imgW="13842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33800" y="3664905"/>
                        <a:ext cx="2001144" cy="624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559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Principal Component Method </a:t>
            </a:r>
            <a:br>
              <a:rPr lang="en-US" dirty="0" smtClean="0"/>
            </a:br>
            <a:r>
              <a:rPr lang="en-US" dirty="0" smtClean="0"/>
              <a:t>for Factor Analysis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746440"/>
              </p:ext>
            </p:extLst>
          </p:nvPr>
        </p:nvGraphicFramePr>
        <p:xfrm>
          <a:off x="838200" y="1743075"/>
          <a:ext cx="3409950" cy="469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3" name="Equation" r:id="rId3" imgW="2082600" imgH="2869920" progId="Equation.DSMT4">
                  <p:embed/>
                </p:oleObj>
              </mc:Choice>
              <mc:Fallback>
                <p:oleObj name="Equation" r:id="rId3" imgW="2082600" imgH="28699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743075"/>
                        <a:ext cx="3409950" cy="469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876142"/>
              </p:ext>
            </p:extLst>
          </p:nvPr>
        </p:nvGraphicFramePr>
        <p:xfrm>
          <a:off x="4876800" y="3124200"/>
          <a:ext cx="3471863" cy="351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4" name="Equation" r:id="rId5" imgW="2082600" imgH="2108160" progId="Equation.DSMT4">
                  <p:embed/>
                </p:oleObj>
              </mc:Choice>
              <mc:Fallback>
                <p:oleObj name="Equation" r:id="rId5" imgW="2082600" imgH="2108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76800" y="3124200"/>
                        <a:ext cx="3471863" cy="3513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25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525" y="1848880"/>
            <a:ext cx="6076949" cy="497205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Typical Coordinate System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508287"/>
              </p:ext>
            </p:extLst>
          </p:nvPr>
        </p:nvGraphicFramePr>
        <p:xfrm>
          <a:off x="609600" y="1905000"/>
          <a:ext cx="5984876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17" name="Equation" r:id="rId4" imgW="3276360" imgH="253800" progId="Equation.DSMT4">
                  <p:embed/>
                </p:oleObj>
              </mc:Choice>
              <mc:Fallback>
                <p:oleObj name="Equation" r:id="rId4" imgW="3276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" y="1905000"/>
                        <a:ext cx="5984876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37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77" y="28832"/>
            <a:ext cx="3269673" cy="609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8" y="533400"/>
            <a:ext cx="4571429" cy="55047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557" y="2514600"/>
            <a:ext cx="4265141" cy="178804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52314" y="3285781"/>
            <a:ext cx="1219200" cy="143789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7855337"/>
              </p:ext>
            </p:extLst>
          </p:nvPr>
        </p:nvGraphicFramePr>
        <p:xfrm>
          <a:off x="1066800" y="3657600"/>
          <a:ext cx="627062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5" name="Equation" r:id="rId6" imgW="253800" imgH="203040" progId="Equation.DSMT4">
                  <p:embed/>
                </p:oleObj>
              </mc:Choice>
              <mc:Fallback>
                <p:oleObj name="Equation" r:id="rId6" imgW="253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66800" y="3657600"/>
                        <a:ext cx="627062" cy="500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eft Brace 7"/>
          <p:cNvSpPr/>
          <p:nvPr/>
        </p:nvSpPr>
        <p:spPr>
          <a:xfrm rot="16200000">
            <a:off x="2282804" y="3944573"/>
            <a:ext cx="241985" cy="4572638"/>
          </a:xfrm>
          <a:prstGeom prst="leftBrace">
            <a:avLst>
              <a:gd name="adj1" fmla="val 8333"/>
              <a:gd name="adj2" fmla="val 4955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843539"/>
              </p:ext>
            </p:extLst>
          </p:nvPr>
        </p:nvGraphicFramePr>
        <p:xfrm>
          <a:off x="2247427" y="6419893"/>
          <a:ext cx="312737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6" name="Equation" r:id="rId8" imgW="190440" imgH="253800" progId="Equation.DSMT4">
                  <p:embed/>
                </p:oleObj>
              </mc:Choice>
              <mc:Fallback>
                <p:oleObj name="Equation" r:id="rId8" imgW="190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427" y="6419893"/>
                        <a:ext cx="312737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368448"/>
              </p:ext>
            </p:extLst>
          </p:nvPr>
        </p:nvGraphicFramePr>
        <p:xfrm>
          <a:off x="5334000" y="646670"/>
          <a:ext cx="28924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7" name="Equation" r:id="rId10" imgW="1752480" imgH="507960" progId="Equation.DSMT4">
                  <p:embed/>
                </p:oleObj>
              </mc:Choice>
              <mc:Fallback>
                <p:oleObj name="Equation" r:id="rId10" imgW="175248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334000" y="646670"/>
                        <a:ext cx="2892425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6732830" y="1580634"/>
            <a:ext cx="0" cy="78156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876800" y="2438400"/>
            <a:ext cx="3810000" cy="136169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270551"/>
              </p:ext>
            </p:extLst>
          </p:nvPr>
        </p:nvGraphicFramePr>
        <p:xfrm>
          <a:off x="5048495" y="4648200"/>
          <a:ext cx="381896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8" name="Equation" r:id="rId12" imgW="2705040" imgH="431640" progId="Equation.DSMT4">
                  <p:embed/>
                </p:oleObj>
              </mc:Choice>
              <mc:Fallback>
                <p:oleObj name="Equation" r:id="rId12" imgW="27050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048495" y="4648200"/>
                        <a:ext cx="3818965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632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3419953" cy="6858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066800"/>
            <a:ext cx="4533334" cy="53238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048000"/>
            <a:ext cx="4552381" cy="19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25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71510"/>
              </p:ext>
            </p:extLst>
          </p:nvPr>
        </p:nvGraphicFramePr>
        <p:xfrm>
          <a:off x="533400" y="1981200"/>
          <a:ext cx="7672388" cy="353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3" name="Equation" r:id="rId3" imgW="4686120" imgH="2158920" progId="Equation.DSMT4">
                  <p:embed/>
                </p:oleObj>
              </mc:Choice>
              <mc:Fallback>
                <p:oleObj name="Equation" r:id="rId3" imgW="4686120" imgH="21589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81200"/>
                        <a:ext cx="7672388" cy="353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Estimating Factor Scores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32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4391638" cy="46202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267200"/>
            <a:ext cx="6458852" cy="22482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914400"/>
            <a:ext cx="3822700" cy="2286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410200" y="1838709"/>
            <a:ext cx="762000" cy="128549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72200" y="1414654"/>
            <a:ext cx="762000" cy="4240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34200" y="2481455"/>
            <a:ext cx="762000" cy="2617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34200" y="1414654"/>
            <a:ext cx="762000" cy="2120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Rotation of Factors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390598"/>
              </p:ext>
            </p:extLst>
          </p:nvPr>
        </p:nvGraphicFramePr>
        <p:xfrm>
          <a:off x="601662" y="1752600"/>
          <a:ext cx="3970338" cy="264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8" name="Equation" r:id="rId3" imgW="2425680" imgH="1612800" progId="Equation.DSMT4">
                  <p:embed/>
                </p:oleObj>
              </mc:Choice>
              <mc:Fallback>
                <p:oleObj name="Equation" r:id="rId3" imgW="2425680" imgH="1612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2" y="1752600"/>
                        <a:ext cx="3970338" cy="2640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5214669"/>
              </p:ext>
            </p:extLst>
          </p:nvPr>
        </p:nvGraphicFramePr>
        <p:xfrm>
          <a:off x="5249862" y="1676400"/>
          <a:ext cx="3367088" cy="274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9" name="Equation" r:id="rId5" imgW="2057400" imgH="1676160" progId="Equation.DSMT4">
                  <p:embed/>
                </p:oleObj>
              </mc:Choice>
              <mc:Fallback>
                <p:oleObj name="Equation" r:id="rId5" imgW="2057400" imgH="16761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9862" y="1676400"/>
                        <a:ext cx="3367088" cy="274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041074"/>
              </p:ext>
            </p:extLst>
          </p:nvPr>
        </p:nvGraphicFramePr>
        <p:xfrm>
          <a:off x="1752600" y="5181600"/>
          <a:ext cx="584947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0" name="Equation" r:id="rId7" imgW="3682800" imgH="863280" progId="Equation.DSMT4">
                  <p:embed/>
                </p:oleObj>
              </mc:Choice>
              <mc:Fallback>
                <p:oleObj name="Equation" r:id="rId7" imgW="368280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52600" y="5181600"/>
                        <a:ext cx="584947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210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09600"/>
            <a:ext cx="5496693" cy="8668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1" y="2343790"/>
            <a:ext cx="3733799" cy="228316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77627" y="3276600"/>
            <a:ext cx="7620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81746" y="4114800"/>
            <a:ext cx="7620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39627" y="3058297"/>
            <a:ext cx="684773" cy="4270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37568" y="3687724"/>
            <a:ext cx="684773" cy="2135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24400" y="3916323"/>
            <a:ext cx="762000" cy="4270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86400" y="2855702"/>
            <a:ext cx="762000" cy="2135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1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525" y="1848880"/>
            <a:ext cx="6076949" cy="4972049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Principal Components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251790"/>
              </p:ext>
            </p:extLst>
          </p:nvPr>
        </p:nvGraphicFramePr>
        <p:xfrm>
          <a:off x="609600" y="1905000"/>
          <a:ext cx="5984876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1" name="Equation" r:id="rId4" imgW="3276360" imgH="253800" progId="Equation.DSMT4">
                  <p:embed/>
                </p:oleObj>
              </mc:Choice>
              <mc:Fallback>
                <p:oleObj name="Equation" r:id="rId4" imgW="3276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" y="1905000"/>
                        <a:ext cx="5984876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385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Relation to Eigenvectors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309213"/>
              </p:ext>
            </p:extLst>
          </p:nvPr>
        </p:nvGraphicFramePr>
        <p:xfrm>
          <a:off x="609600" y="1981200"/>
          <a:ext cx="6681788" cy="301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66" name="Equation" r:id="rId3" imgW="3657600" imgH="1650960" progId="Equation.DSMT4">
                  <p:embed/>
                </p:oleObj>
              </mc:Choice>
              <mc:Fallback>
                <p:oleObj name="Equation" r:id="rId3" imgW="3657600" imgH="1650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981200"/>
                        <a:ext cx="6681788" cy="301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841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Implementation in 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33924"/>
            <a:ext cx="3224213" cy="486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67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Simulating the Data in SAS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28800"/>
            <a:ext cx="3875452" cy="3657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966025"/>
            <a:ext cx="4471820" cy="338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1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Simulating the Data in SAS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28800"/>
            <a:ext cx="3875452" cy="3657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966025"/>
            <a:ext cx="4471820" cy="3383149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33190"/>
              </p:ext>
            </p:extLst>
          </p:nvPr>
        </p:nvGraphicFramePr>
        <p:xfrm>
          <a:off x="719528" y="5638800"/>
          <a:ext cx="289359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9" name="Equation" r:id="rId5" imgW="1409400" imgH="482400" progId="Equation.DSMT4">
                  <p:embed/>
                </p:oleObj>
              </mc:Choice>
              <mc:Fallback>
                <p:oleObj name="Equation" r:id="rId5" imgW="14094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9528" y="5638800"/>
                        <a:ext cx="2893595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838200" y="2819399"/>
            <a:ext cx="1905000" cy="8381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56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303842"/>
              </p:ext>
            </p:extLst>
          </p:nvPr>
        </p:nvGraphicFramePr>
        <p:xfrm>
          <a:off x="533400" y="838200"/>
          <a:ext cx="4718050" cy="498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4" name="Equation" r:id="rId3" imgW="2463480" imgH="2603160" progId="Equation.DSMT4">
                  <p:embed/>
                </p:oleObj>
              </mc:Choice>
              <mc:Fallback>
                <p:oleObj name="Equation" r:id="rId3" imgW="2463480" imgH="26031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38200"/>
                        <a:ext cx="4718050" cy="498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308" y="838200"/>
            <a:ext cx="3376613" cy="509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49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4663</TotalTime>
  <Words>175</Words>
  <Application>Microsoft Office PowerPoint</Application>
  <PresentationFormat>On-screen Show (4:3)</PresentationFormat>
  <Paragraphs>58</Paragraphs>
  <Slides>35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Office Theme</vt:lpstr>
      <vt:lpstr>Equation</vt:lpstr>
      <vt:lpstr>MathType 6.0 Equation</vt:lpstr>
      <vt:lpstr>Math 5364/66 Notes Principal Components and Factor Analysis in SAS</vt:lpstr>
      <vt:lpstr>Setting for Principal Components</vt:lpstr>
      <vt:lpstr>Typical Coordinate System</vt:lpstr>
      <vt:lpstr>Principal Components</vt:lpstr>
      <vt:lpstr>Relation to Eigenvectors</vt:lpstr>
      <vt:lpstr>Implementation in R</vt:lpstr>
      <vt:lpstr>Simulating the Data in SAS</vt:lpstr>
      <vt:lpstr>Simulating the Data in SAS</vt:lpstr>
      <vt:lpstr>PowerPoint Presentation</vt:lpstr>
      <vt:lpstr>Covariance Matrix in SAS</vt:lpstr>
      <vt:lpstr>Principal Components in SAS</vt:lpstr>
      <vt:lpstr>Inputting a Covariance Matrix Manually</vt:lpstr>
      <vt:lpstr>PCA Using Original Data</vt:lpstr>
      <vt:lpstr>Example:  Math and Reading Exams</vt:lpstr>
      <vt:lpstr>Example:  Adelges (Winged Aphids)</vt:lpstr>
      <vt:lpstr>PCA Summary</vt:lpstr>
      <vt:lpstr>Setting for Factor Analysis</vt:lpstr>
      <vt:lpstr>Setting for Factor Analysis</vt:lpstr>
      <vt:lpstr>Setting for Factor Analysis</vt:lpstr>
      <vt:lpstr>Setting for Factor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Principal Component Method  for Factor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Tarleton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- Binomial</dc:title>
  <dc:creator>jcrawford</dc:creator>
  <cp:lastModifiedBy>Crawford, Dr. Jesse B</cp:lastModifiedBy>
  <cp:revision>365</cp:revision>
  <dcterms:created xsi:type="dcterms:W3CDTF">2012-02-06T16:26:45Z</dcterms:created>
  <dcterms:modified xsi:type="dcterms:W3CDTF">2016-04-12T15:37:25Z</dcterms:modified>
</cp:coreProperties>
</file>