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68" r:id="rId2"/>
    <p:sldId id="299" r:id="rId3"/>
    <p:sldId id="300" r:id="rId4"/>
    <p:sldId id="301" r:id="rId5"/>
    <p:sldId id="303" r:id="rId6"/>
    <p:sldId id="302" r:id="rId7"/>
    <p:sldId id="304" r:id="rId8"/>
    <p:sldId id="305" r:id="rId9"/>
    <p:sldId id="307" r:id="rId10"/>
    <p:sldId id="306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7" r:id="rId19"/>
    <p:sldId id="318" r:id="rId20"/>
    <p:sldId id="316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337" r:id="rId40"/>
    <p:sldId id="338" r:id="rId41"/>
    <p:sldId id="339" r:id="rId42"/>
    <p:sldId id="349" r:id="rId43"/>
    <p:sldId id="341" r:id="rId44"/>
    <p:sldId id="352" r:id="rId45"/>
    <p:sldId id="340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50" r:id="rId54"/>
    <p:sldId id="353" r:id="rId55"/>
    <p:sldId id="354" r:id="rId56"/>
    <p:sldId id="355" r:id="rId57"/>
    <p:sldId id="361" r:id="rId58"/>
    <p:sldId id="358" r:id="rId59"/>
    <p:sldId id="357" r:id="rId60"/>
    <p:sldId id="360" r:id="rId61"/>
    <p:sldId id="359" r:id="rId62"/>
    <p:sldId id="362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A2657-F5E9-44C3-9E7D-683530764FF6}">
          <p14:sldIdLst>
            <p14:sldId id="268"/>
          </p14:sldIdLst>
        </p14:section>
        <p14:section name="K-Means Clustering" id="{C7E75F09-F7EC-4F0E-9856-69E7CF536CF7}">
          <p14:sldIdLst>
            <p14:sldId id="299"/>
            <p14:sldId id="300"/>
            <p14:sldId id="301"/>
            <p14:sldId id="303"/>
            <p14:sldId id="302"/>
            <p14:sldId id="304"/>
            <p14:sldId id="305"/>
            <p14:sldId id="307"/>
            <p14:sldId id="306"/>
            <p14:sldId id="309"/>
            <p14:sldId id="310"/>
            <p14:sldId id="311"/>
            <p14:sldId id="312"/>
          </p14:sldIdLst>
        </p14:section>
        <p14:section name="Cluster Evaluation" id="{A433092D-A135-46EE-9E40-323CEC726A6D}">
          <p14:sldIdLst>
            <p14:sldId id="313"/>
            <p14:sldId id="314"/>
            <p14:sldId id="315"/>
            <p14:sldId id="317"/>
            <p14:sldId id="318"/>
            <p14:sldId id="316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9"/>
            <p14:sldId id="341"/>
            <p14:sldId id="352"/>
            <p14:sldId id="340"/>
            <p14:sldId id="342"/>
            <p14:sldId id="343"/>
            <p14:sldId id="344"/>
            <p14:sldId id="345"/>
            <p14:sldId id="346"/>
            <p14:sldId id="347"/>
            <p14:sldId id="348"/>
            <p14:sldId id="350"/>
            <p14:sldId id="353"/>
            <p14:sldId id="354"/>
            <p14:sldId id="355"/>
            <p14:sldId id="361"/>
            <p14:sldId id="358"/>
            <p14:sldId id="357"/>
            <p14:sldId id="360"/>
            <p14:sldId id="359"/>
            <p14:sldId id="3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48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1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26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6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6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0.w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5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5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5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57.w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9.wmf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97" y="1524000"/>
            <a:ext cx="8229600" cy="152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Math 5364 Notes</a:t>
            </a:r>
            <a:br>
              <a:rPr lang="en-US" dirty="0" smtClean="0"/>
            </a:br>
            <a:r>
              <a:rPr lang="en-US" sz="2800" dirty="0" smtClean="0"/>
              <a:t>Chapter 8:  Cluster Analysis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3505200"/>
            <a:ext cx="373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Jesse Crawford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Department </a:t>
            </a:r>
            <a:r>
              <a:rPr lang="en-US" sz="2000" dirty="0"/>
              <a:t>of Mathematics</a:t>
            </a:r>
          </a:p>
          <a:p>
            <a:pPr algn="ctr"/>
            <a:r>
              <a:rPr lang="en-US" sz="2000" dirty="0" smtClean="0"/>
              <a:t>Tarleton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430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430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043238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147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Sums of Squares for</a:t>
            </a:r>
            <a:r>
              <a:rPr lang="en-US" i="1" dirty="0" smtClean="0"/>
              <a:t> K</a:t>
            </a:r>
            <a:r>
              <a:rPr lang="en-US" dirty="0" smtClean="0"/>
              <a:t>-Means</a:t>
            </a:r>
            <a:endParaRPr lang="en-US" i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032990"/>
              </p:ext>
            </p:extLst>
          </p:nvPr>
        </p:nvGraphicFramePr>
        <p:xfrm>
          <a:off x="457200" y="1828800"/>
          <a:ext cx="4412821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3" name="Equation" r:id="rId3" imgW="2450880" imgH="2286000" progId="Equation.DSMT4">
                  <p:embed/>
                </p:oleObj>
              </mc:Choice>
              <mc:Fallback>
                <p:oleObj name="Equation" r:id="rId3" imgW="2450880" imgH="2286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4412821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783325"/>
              </p:ext>
            </p:extLst>
          </p:nvPr>
        </p:nvGraphicFramePr>
        <p:xfrm>
          <a:off x="3352800" y="4724400"/>
          <a:ext cx="28543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4" name="Equation" r:id="rId5" imgW="1511280" imgH="660240" progId="Equation.DSMT4">
                  <p:embed/>
                </p:oleObj>
              </mc:Choice>
              <mc:Fallback>
                <p:oleObj name="Equation" r:id="rId5" imgW="151128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724400"/>
                        <a:ext cx="28543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46579"/>
              </p:ext>
            </p:extLst>
          </p:nvPr>
        </p:nvGraphicFramePr>
        <p:xfrm>
          <a:off x="6435725" y="4724400"/>
          <a:ext cx="25796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15" name="Equation" r:id="rId7" imgW="1396800" imgH="660240" progId="Equation.DSMT4">
                  <p:embed/>
                </p:oleObj>
              </mc:Choice>
              <mc:Fallback>
                <p:oleObj name="Equation" r:id="rId7" imgW="13968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35725" y="4724400"/>
                        <a:ext cx="2579688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83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260148"/>
              </p:ext>
            </p:extLst>
          </p:nvPr>
        </p:nvGraphicFramePr>
        <p:xfrm>
          <a:off x="533400" y="457200"/>
          <a:ext cx="7997648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54" name="Equation" r:id="rId3" imgW="3835080" imgH="2705040" progId="Equation.DSMT4">
                  <p:embed/>
                </p:oleObj>
              </mc:Choice>
              <mc:Fallback>
                <p:oleObj name="Equation" r:id="rId3" imgW="3835080" imgH="2705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7997648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892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684703"/>
              </p:ext>
            </p:extLst>
          </p:nvPr>
        </p:nvGraphicFramePr>
        <p:xfrm>
          <a:off x="685800" y="914400"/>
          <a:ext cx="513715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Equation" r:id="rId3" imgW="2463480" imgH="1346040" progId="Equation.DSMT4">
                  <p:embed/>
                </p:oleObj>
              </mc:Choice>
              <mc:Fallback>
                <p:oleObj name="Equation" r:id="rId3" imgW="246348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5137150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2051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 Problem with</a:t>
            </a:r>
            <a:r>
              <a:rPr lang="en-US" i="1" dirty="0" smtClean="0"/>
              <a:t> K</a:t>
            </a:r>
            <a:r>
              <a:rPr lang="en-US" dirty="0" smtClean="0"/>
              <a:t>-Means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828800"/>
            <a:ext cx="5638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Different initial centroids can result in different </a:t>
            </a:r>
            <a:r>
              <a:rPr lang="en-US" sz="2400" dirty="0" err="1" smtClean="0"/>
              <a:t>clusterings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Some choices of </a:t>
            </a:r>
            <a:r>
              <a:rPr lang="en-US" sz="2400" dirty="0" err="1" smtClean="0"/>
              <a:t>intial</a:t>
            </a:r>
            <a:r>
              <a:rPr lang="en-US" sz="2400" dirty="0" smtClean="0"/>
              <a:t> centroids may lead to local minima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Possible solution:  Repeat with randomly chosen initial centroids.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i="1" dirty="0" smtClean="0"/>
              <a:t>m</a:t>
            </a:r>
            <a:r>
              <a:rPr lang="en-US" sz="2400" dirty="0" smtClean="0"/>
              <a:t> = number of repetitions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15135"/>
              </p:ext>
            </p:extLst>
          </p:nvPr>
        </p:nvGraphicFramePr>
        <p:xfrm>
          <a:off x="6146800" y="347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48337"/>
              </p:ext>
            </p:extLst>
          </p:nvPr>
        </p:nvGraphicFramePr>
        <p:xfrm>
          <a:off x="5867400" y="5105400"/>
          <a:ext cx="2536223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7" name="Equation" r:id="rId5" imgW="914400" imgH="469800" progId="Equation.DSMT4">
                  <p:embed/>
                </p:oleObj>
              </mc:Choice>
              <mc:Fallback>
                <p:oleObj name="Equation" r:id="rId5" imgW="9144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400" y="5105400"/>
                        <a:ext cx="2536223" cy="130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02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Today's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13703" y="1676400"/>
            <a:ext cx="5574796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Cluster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Unsupervised Evaluation Measures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SSW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Silhouette Coefficient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Supervised Evaluation Measures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Entropy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Significance Tests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91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Unsupervised Evaluation Measures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22837" y="2133600"/>
            <a:ext cx="55161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Does not use class labels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SSW = Within Sum of Squares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Silhouette Coefficient</a:t>
            </a:r>
          </a:p>
        </p:txBody>
      </p:sp>
    </p:spTree>
    <p:extLst>
      <p:ext uri="{BB962C8B-B14F-4D97-AF65-F5344CB8AC3E}">
        <p14:creationId xmlns:p14="http://schemas.microsoft.com/office/powerpoint/2010/main" val="420174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066800"/>
            <a:ext cx="3648075" cy="391179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Interpreting SSW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375351"/>
              </p:ext>
            </p:extLst>
          </p:nvPr>
        </p:nvGraphicFramePr>
        <p:xfrm>
          <a:off x="381000" y="3505200"/>
          <a:ext cx="6276975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9" name="Equation" r:id="rId4" imgW="3174840" imgH="1574640" progId="Equation.DSMT4">
                  <p:embed/>
                </p:oleObj>
              </mc:Choice>
              <mc:Fallback>
                <p:oleObj name="Equation" r:id="rId4" imgW="317484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3505200"/>
                        <a:ext cx="6276975" cy="311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355080" y="3886200"/>
            <a:ext cx="152400" cy="1524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Silhouette Coefficient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905000"/>
            <a:ext cx="64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data object, calculate its distance to all other objects in its cluster.  Call this value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endParaRPr lang="en-US" baseline="-25000" dirty="0" smtClean="0"/>
          </a:p>
          <a:p>
            <a:pPr marL="342900" indent="-342900">
              <a:buFont typeface="+mj-lt"/>
              <a:buAutoNum type="arabicPeriod"/>
            </a:pPr>
            <a:endParaRPr lang="en-US" baseline="-25000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For the </a:t>
            </a:r>
            <a:r>
              <a:rPr lang="en-US" i="1" dirty="0" err="1"/>
              <a:t>i</a:t>
            </a:r>
            <a:r>
              <a:rPr lang="en-US" dirty="0" err="1"/>
              <a:t>th</a:t>
            </a:r>
            <a:r>
              <a:rPr lang="en-US" dirty="0"/>
              <a:t> data </a:t>
            </a:r>
            <a:r>
              <a:rPr lang="en-US" dirty="0" smtClean="0"/>
              <a:t>object and any cluster not containing that object, calculate the object's average distance to all the objects in the given cluster.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minimum value from Step 2 is called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endParaRPr lang="en-US" baseline="-25000" dirty="0" smtClean="0"/>
          </a:p>
          <a:p>
            <a:pPr marL="342900" indent="-342900">
              <a:buFont typeface="+mj-lt"/>
              <a:buAutoNum type="arabicPeriod"/>
            </a:pPr>
            <a:endParaRPr lang="en-US" baseline="-25000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object, the silhouette coefficient is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67127"/>
              </p:ext>
            </p:extLst>
          </p:nvPr>
        </p:nvGraphicFramePr>
        <p:xfrm>
          <a:off x="1524001" y="5029201"/>
          <a:ext cx="3200400" cy="484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3" imgW="1511280" imgH="228600" progId="Equation.DSMT4">
                  <p:embed/>
                </p:oleObj>
              </mc:Choice>
              <mc:Fallback>
                <p:oleObj name="Equation" r:id="rId3" imgW="1511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1" y="5029201"/>
                        <a:ext cx="3200400" cy="484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2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Silhouette Coefficient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621549"/>
              </p:ext>
            </p:extLst>
          </p:nvPr>
        </p:nvGraphicFramePr>
        <p:xfrm>
          <a:off x="838200" y="1981200"/>
          <a:ext cx="5257800" cy="4141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3" imgW="2869920" imgH="2260440" progId="Equation.DSMT4">
                  <p:embed/>
                </p:oleObj>
              </mc:Choice>
              <mc:Fallback>
                <p:oleObj name="Equation" r:id="rId3" imgW="2869920" imgH="226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81200"/>
                        <a:ext cx="5257800" cy="4141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8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Today's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458619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Overview of Cluster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smtClean="0"/>
              <a:t>K</a:t>
            </a:r>
            <a:r>
              <a:rPr lang="en-US" sz="2800" dirty="0" smtClean="0"/>
              <a:t>-means clustering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8768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Distance Matrix for a Data Set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603997"/>
              </p:ext>
            </p:extLst>
          </p:nvPr>
        </p:nvGraphicFramePr>
        <p:xfrm>
          <a:off x="914400" y="2019300"/>
          <a:ext cx="3903680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6" name="Equation" r:id="rId3" imgW="1752480" imgH="1676160" progId="Equation.DSMT4">
                  <p:embed/>
                </p:oleObj>
              </mc:Choice>
              <mc:Fallback>
                <p:oleObj name="Equation" r:id="rId3" imgW="175248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019300"/>
                        <a:ext cx="3903680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25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Statistical Significance of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Silhouette Coefficient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295400" y="1993557"/>
                <a:ext cx="5715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Generate 100 uniform data sets with the same data range and sample size as the original data.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Calculate the silhouette coefficient for each uniform sample.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Find the percentile rank of the silhouette coefficient for the original data among the randomly generated ones.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If percentile rank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≥1−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sz="2000" b="0" dirty="0" smtClean="0"/>
                  <a:t>, there is statistically significant evidence of clustering (we can reject the null hypothesis of no clustering).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93557"/>
                <a:ext cx="5715000" cy="4093428"/>
              </a:xfrm>
              <a:prstGeom prst="rect">
                <a:avLst/>
              </a:prstGeom>
              <a:blipFill rotWithShape="1">
                <a:blip r:embed="rId2"/>
                <a:stretch>
                  <a:fillRect l="-961" t="-744" b="-1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85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Supervised Evaluation Measures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412035"/>
              </p:ext>
            </p:extLst>
          </p:nvPr>
        </p:nvGraphicFramePr>
        <p:xfrm>
          <a:off x="990600" y="1981200"/>
          <a:ext cx="367851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96" name="Equation" r:id="rId3" imgW="1726920" imgH="1574640" progId="Equation.DSMT4">
                  <p:embed/>
                </p:oleObj>
              </mc:Choice>
              <mc:Fallback>
                <p:oleObj name="Equation" r:id="rId3" imgW="1726920" imgH="1574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367851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92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61249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34138"/>
              </p:ext>
            </p:extLst>
          </p:nvPr>
        </p:nvGraphicFramePr>
        <p:xfrm>
          <a:off x="533400" y="2667000"/>
          <a:ext cx="5749925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8" name="Equation" r:id="rId4" imgW="3619440" imgH="1574640" progId="Equation.DSMT4">
                  <p:embed/>
                </p:oleObj>
              </mc:Choice>
              <mc:Fallback>
                <p:oleObj name="Equation" r:id="rId4" imgW="361944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2667000"/>
                        <a:ext cx="5749925" cy="2500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712993"/>
              </p:ext>
            </p:extLst>
          </p:nvPr>
        </p:nvGraphicFramePr>
        <p:xfrm>
          <a:off x="4724400" y="616542"/>
          <a:ext cx="2819400" cy="1194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59" name="Equation" r:id="rId6" imgW="1498320" imgH="634680" progId="Equation.DSMT4">
                  <p:embed/>
                </p:oleObj>
              </mc:Choice>
              <mc:Fallback>
                <p:oleObj name="Equation" r:id="rId6" imgW="1498320" imgH="634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616542"/>
                        <a:ext cx="2819400" cy="11944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632051"/>
              </p:ext>
            </p:extLst>
          </p:nvPr>
        </p:nvGraphicFramePr>
        <p:xfrm>
          <a:off x="609600" y="5334000"/>
          <a:ext cx="42767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60" name="Equation" r:id="rId8" imgW="2692080" imgH="431640" progId="Equation.DSMT4">
                  <p:embed/>
                </p:oleObj>
              </mc:Choice>
              <mc:Fallback>
                <p:oleObj name="Equation" r:id="rId8" imgW="2692080" imgH="4316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0"/>
                        <a:ext cx="42767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6023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861249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905741"/>
              </p:ext>
            </p:extLst>
          </p:nvPr>
        </p:nvGraphicFramePr>
        <p:xfrm>
          <a:off x="381000" y="2514600"/>
          <a:ext cx="2744788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1" name="Equation" r:id="rId4" imgW="1726920" imgH="1130040" progId="Equation.DSMT4">
                  <p:embed/>
                </p:oleObj>
              </mc:Choice>
              <mc:Fallback>
                <p:oleObj name="Equation" r:id="rId4" imgW="1726920" imgH="1130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1000" y="2514600"/>
                        <a:ext cx="2744788" cy="179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713437"/>
              </p:ext>
            </p:extLst>
          </p:nvPr>
        </p:nvGraphicFramePr>
        <p:xfrm>
          <a:off x="5081588" y="830263"/>
          <a:ext cx="2103437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2" name="Equation" r:id="rId6" imgW="1117440" imgH="406080" progId="Equation.DSMT4">
                  <p:embed/>
                </p:oleObj>
              </mc:Choice>
              <mc:Fallback>
                <p:oleObj name="Equation" r:id="rId6" imgW="11174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1588" y="830263"/>
                        <a:ext cx="2103437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553138"/>
              </p:ext>
            </p:extLst>
          </p:nvPr>
        </p:nvGraphicFramePr>
        <p:xfrm>
          <a:off x="685800" y="5181600"/>
          <a:ext cx="33893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73" name="Equation" r:id="rId8" imgW="2133360" imgH="482400" progId="Equation.DSMT4">
                  <p:embed/>
                </p:oleObj>
              </mc:Choice>
              <mc:Fallback>
                <p:oleObj name="Equation" r:id="rId8" imgW="2133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3389312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942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Today's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60762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Chi-squared Test for Cluster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DBSCAN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91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20013"/>
              </p:ext>
            </p:extLst>
          </p:nvPr>
        </p:nvGraphicFramePr>
        <p:xfrm>
          <a:off x="685800" y="2057400"/>
          <a:ext cx="77978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500"/>
                <a:gridCol w="1409700"/>
                <a:gridCol w="1981200"/>
                <a:gridCol w="1168400"/>
                <a:gridCol w="825500"/>
                <a:gridCol w="952500"/>
              </a:tblGrid>
              <a:tr h="333375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Science and Tech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Out of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267200"/>
            <a:ext cx="499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we test </a:t>
            </a:r>
            <a:r>
              <a:rPr lang="en-US" dirty="0" err="1" smtClean="0"/>
              <a:t>indepence</a:t>
            </a:r>
            <a:r>
              <a:rPr lang="en-US" dirty="0" smtClean="0"/>
              <a:t> of these two variables?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493223"/>
              </p:ext>
            </p:extLst>
          </p:nvPr>
        </p:nvGraphicFramePr>
        <p:xfrm>
          <a:off x="762000" y="1828800"/>
          <a:ext cx="7620000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/>
                <a:gridCol w="1257300"/>
                <a:gridCol w="1257300"/>
                <a:gridCol w="1257300"/>
                <a:gridCol w="609600"/>
                <a:gridCol w="1257300"/>
                <a:gridCol w="8890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Column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2c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r>
                        <a:rPr lang="en-US" sz="2000" u="none" strike="noStrike" baseline="-25000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006599"/>
              </p:ext>
            </p:extLst>
          </p:nvPr>
        </p:nvGraphicFramePr>
        <p:xfrm>
          <a:off x="533400" y="4648200"/>
          <a:ext cx="355123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6" name="Equation" r:id="rId3" imgW="2044440" imgH="965160" progId="Equation.DSMT4">
                  <p:embed/>
                </p:oleObj>
              </mc:Choice>
              <mc:Fallback>
                <p:oleObj name="Equation" r:id="rId3" imgW="20444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3551237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73665"/>
              </p:ext>
            </p:extLst>
          </p:nvPr>
        </p:nvGraphicFramePr>
        <p:xfrm>
          <a:off x="762000" y="1828800"/>
          <a:ext cx="7620000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/>
                <a:gridCol w="1257300"/>
                <a:gridCol w="1257300"/>
                <a:gridCol w="1257300"/>
                <a:gridCol w="609600"/>
                <a:gridCol w="1257300"/>
                <a:gridCol w="8890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Column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2c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r>
                        <a:rPr lang="en-US" sz="2000" u="none" strike="noStrike" baseline="-25000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434469"/>
              </p:ext>
            </p:extLst>
          </p:nvPr>
        </p:nvGraphicFramePr>
        <p:xfrm>
          <a:off x="533400" y="4648200"/>
          <a:ext cx="355123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4" name="Equation" r:id="rId3" imgW="2044440" imgH="965160" progId="Equation.DSMT4">
                  <p:embed/>
                </p:oleObj>
              </mc:Choice>
              <mc:Fallback>
                <p:oleObj name="Equation" r:id="rId3" imgW="20444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3551237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222654"/>
              </p:ext>
            </p:extLst>
          </p:nvPr>
        </p:nvGraphicFramePr>
        <p:xfrm>
          <a:off x="4648200" y="4724400"/>
          <a:ext cx="949325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name="Equation" r:id="rId5" imgW="545760" imgH="1015920" progId="Equation.DSMT4">
                  <p:embed/>
                </p:oleObj>
              </mc:Choice>
              <mc:Fallback>
                <p:oleObj name="Equation" r:id="rId5" imgW="545760" imgH="1015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24400"/>
                        <a:ext cx="949325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6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93610"/>
              </p:ext>
            </p:extLst>
          </p:nvPr>
        </p:nvGraphicFramePr>
        <p:xfrm>
          <a:off x="762000" y="1828800"/>
          <a:ext cx="7620000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/>
                <a:gridCol w="1257300"/>
                <a:gridCol w="1257300"/>
                <a:gridCol w="1257300"/>
                <a:gridCol w="609600"/>
                <a:gridCol w="1257300"/>
                <a:gridCol w="8890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Column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2c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r>
                        <a:rPr lang="en-US" sz="2000" u="none" strike="noStrike" baseline="-25000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29987"/>
              </p:ext>
            </p:extLst>
          </p:nvPr>
        </p:nvGraphicFramePr>
        <p:xfrm>
          <a:off x="533400" y="4648200"/>
          <a:ext cx="355123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4" name="Equation" r:id="rId3" imgW="2044440" imgH="965160" progId="Equation.DSMT4">
                  <p:embed/>
                </p:oleObj>
              </mc:Choice>
              <mc:Fallback>
                <p:oleObj name="Equation" r:id="rId3" imgW="20444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3551237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931492"/>
              </p:ext>
            </p:extLst>
          </p:nvPr>
        </p:nvGraphicFramePr>
        <p:xfrm>
          <a:off x="4648200" y="4724400"/>
          <a:ext cx="949325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5" name="Equation" r:id="rId5" imgW="545760" imgH="1015920" progId="Equation.DSMT4">
                  <p:embed/>
                </p:oleObj>
              </mc:Choice>
              <mc:Fallback>
                <p:oleObj name="Equation" r:id="rId5" imgW="54576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24400"/>
                        <a:ext cx="949325" cy="176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684980"/>
              </p:ext>
            </p:extLst>
          </p:nvPr>
        </p:nvGraphicFramePr>
        <p:xfrm>
          <a:off x="6477000" y="4648200"/>
          <a:ext cx="1985962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6" name="Equation" r:id="rId7" imgW="1143000" imgH="1143000" progId="Equation.DSMT4">
                  <p:embed/>
                </p:oleObj>
              </mc:Choice>
              <mc:Fallback>
                <p:oleObj name="Equation" r:id="rId7" imgW="1143000" imgH="1143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48200"/>
                        <a:ext cx="1985962" cy="198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963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63647"/>
            <a:ext cx="4236308" cy="4542546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3951" y="1923533"/>
            <a:ext cx="50168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Dividing objects into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Distances within clusters are small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Distances between clusters are large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626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064427"/>
              </p:ext>
            </p:extLst>
          </p:nvPr>
        </p:nvGraphicFramePr>
        <p:xfrm>
          <a:off x="762000" y="1828800"/>
          <a:ext cx="7620000" cy="2228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200"/>
                <a:gridCol w="1257300"/>
                <a:gridCol w="1257300"/>
                <a:gridCol w="1257300"/>
                <a:gridCol w="609600"/>
                <a:gridCol w="1257300"/>
                <a:gridCol w="8890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Column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Column 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1c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2c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Row 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O</a:t>
                      </a:r>
                      <a:r>
                        <a:rPr lang="en-US" sz="2000" u="none" strike="noStrike" baseline="-25000">
                          <a:effectLst/>
                        </a:rPr>
                        <a:t>r2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O</a:t>
                      </a:r>
                      <a:r>
                        <a:rPr lang="en-US" sz="2000" u="none" strike="noStrike" baseline="-25000" dirty="0">
                          <a:effectLst/>
                        </a:rPr>
                        <a:t>rc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R</a:t>
                      </a:r>
                      <a:r>
                        <a:rPr lang="en-US" sz="2000" u="none" strike="noStrike" baseline="-25000">
                          <a:effectLst/>
                        </a:rPr>
                        <a:t>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r>
                        <a:rPr lang="en-US" sz="2000" u="none" strike="noStrike" baseline="-25000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</a:t>
                      </a:r>
                      <a:r>
                        <a:rPr lang="en-US" sz="2000" u="none" strike="noStrike" baseline="-25000" dirty="0">
                          <a:effectLst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49825"/>
              </p:ext>
            </p:extLst>
          </p:nvPr>
        </p:nvGraphicFramePr>
        <p:xfrm>
          <a:off x="685800" y="4648200"/>
          <a:ext cx="1168400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9" name="Equation" r:id="rId3" imgW="672840" imgH="634680" progId="Equation.DSMT4">
                  <p:embed/>
                </p:oleObj>
              </mc:Choice>
              <mc:Fallback>
                <p:oleObj name="Equation" r:id="rId3" imgW="6728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1168400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549888"/>
              </p:ext>
            </p:extLst>
          </p:nvPr>
        </p:nvGraphicFramePr>
        <p:xfrm>
          <a:off x="3124200" y="4343400"/>
          <a:ext cx="4420445" cy="244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0" name="Equation" r:id="rId5" imgW="3035160" imgH="1676160" progId="Equation.DSMT4">
                  <p:embed/>
                </p:oleObj>
              </mc:Choice>
              <mc:Fallback>
                <p:oleObj name="Equation" r:id="rId5" imgW="303516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4343400"/>
                        <a:ext cx="4420445" cy="2443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2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517004"/>
              </p:ext>
            </p:extLst>
          </p:nvPr>
        </p:nvGraphicFramePr>
        <p:xfrm>
          <a:off x="685800" y="1828800"/>
          <a:ext cx="77978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500"/>
                <a:gridCol w="1409700"/>
                <a:gridCol w="1981200"/>
                <a:gridCol w="1168400"/>
                <a:gridCol w="825500"/>
                <a:gridCol w="9525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Observed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Science and Tech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 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Out of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364185"/>
              </p:ext>
            </p:extLst>
          </p:nvPr>
        </p:nvGraphicFramePr>
        <p:xfrm>
          <a:off x="685800" y="3657600"/>
          <a:ext cx="29765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8" name="Equation" r:id="rId3" imgW="1714320" imgH="393480" progId="Equation.DSMT4">
                  <p:embed/>
                </p:oleObj>
              </mc:Choice>
              <mc:Fallback>
                <p:oleObj name="Equation" r:id="rId3" imgW="171432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657600"/>
                        <a:ext cx="297656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3563"/>
              </p:ext>
            </p:extLst>
          </p:nvPr>
        </p:nvGraphicFramePr>
        <p:xfrm>
          <a:off x="685800" y="4953000"/>
          <a:ext cx="77978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500"/>
                <a:gridCol w="1409700"/>
                <a:gridCol w="1981200"/>
                <a:gridCol w="1168400"/>
                <a:gridCol w="825500"/>
                <a:gridCol w="9525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Expected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Science and Tech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17.87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11.91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13.70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Out of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12.13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7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Chi-square Test for Independence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10826"/>
              </p:ext>
            </p:extLst>
          </p:nvPr>
        </p:nvGraphicFramePr>
        <p:xfrm>
          <a:off x="685800" y="1828800"/>
          <a:ext cx="77978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500"/>
                <a:gridCol w="1409700"/>
                <a:gridCol w="1981200"/>
                <a:gridCol w="1168400"/>
                <a:gridCol w="825500"/>
                <a:gridCol w="9525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Observed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Science and Tech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 State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Out of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274498"/>
              </p:ext>
            </p:extLst>
          </p:nvPr>
        </p:nvGraphicFramePr>
        <p:xfrm>
          <a:off x="685800" y="3352800"/>
          <a:ext cx="7797800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500"/>
                <a:gridCol w="1409700"/>
                <a:gridCol w="1981200"/>
                <a:gridCol w="1168400"/>
                <a:gridCol w="825500"/>
                <a:gridCol w="952500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</a:rPr>
                        <a:t>Expected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Engineering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Science and Tech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Business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In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17.87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11.91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13.70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Out of State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12.13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8.09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9.30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8.49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964863"/>
              </p:ext>
            </p:extLst>
          </p:nvPr>
        </p:nvGraphicFramePr>
        <p:xfrm>
          <a:off x="1816100" y="5133973"/>
          <a:ext cx="5511800" cy="1705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20" name="Equation" r:id="rId3" imgW="3530520" imgH="1091880" progId="Equation.DSMT4">
                  <p:embed/>
                </p:oleObj>
              </mc:Choice>
              <mc:Fallback>
                <p:oleObj name="Equation" r:id="rId3" imgW="353052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6100" y="5133973"/>
                        <a:ext cx="5511800" cy="17054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6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944" y="3286398"/>
            <a:ext cx="5472113" cy="354688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DBSCAN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Clustering Algorithm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Density Based Spatial Clustering of Applications with Noise</a:t>
            </a:r>
          </a:p>
        </p:txBody>
      </p:sp>
    </p:spTree>
    <p:extLst>
      <p:ext uri="{BB962C8B-B14F-4D97-AF65-F5344CB8AC3E}">
        <p14:creationId xmlns:p14="http://schemas.microsoft.com/office/powerpoint/2010/main" val="31706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DBSCAN:  Parameters </a:t>
            </a:r>
            <a:br>
              <a:rPr lang="en-US" dirty="0" smtClean="0"/>
            </a:br>
            <a:r>
              <a:rPr lang="en-US" dirty="0" smtClean="0"/>
              <a:t>and Types of Points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67016"/>
            <a:ext cx="707012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Requires two parameters: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Eps         </a:t>
            </a:r>
            <a:r>
              <a:rPr lang="en-US" sz="2400" dirty="0" smtClean="0"/>
              <a:t>(Must be chosen)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MinPts</a:t>
            </a:r>
            <a:r>
              <a:rPr lang="en-US" sz="2400" dirty="0" smtClean="0">
                <a:solidFill>
                  <a:srgbClr val="7030A0"/>
                </a:solidFill>
              </a:rPr>
              <a:t>   </a:t>
            </a:r>
            <a:r>
              <a:rPr lang="en-US" sz="2400" dirty="0" smtClean="0"/>
              <a:t>(Default value = 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Three types of points: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Core points</a:t>
            </a:r>
            <a:r>
              <a:rPr lang="en-US" sz="2400" dirty="0" smtClean="0"/>
              <a:t>:  Those with at least </a:t>
            </a:r>
            <a:r>
              <a:rPr lang="en-US" sz="2400" dirty="0" err="1" smtClean="0"/>
              <a:t>MinPts</a:t>
            </a:r>
            <a:r>
              <a:rPr lang="en-US" sz="2400" dirty="0" smtClean="0"/>
              <a:t> neighbors within its Eps neighborhood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Border points</a:t>
            </a:r>
            <a:r>
              <a:rPr lang="en-US" sz="2400" dirty="0" smtClean="0"/>
              <a:t>:  Not a core point, but within the Eps neighborhood of a core point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Noise points</a:t>
            </a:r>
            <a:r>
              <a:rPr lang="en-US" sz="2400" dirty="0" smtClean="0"/>
              <a:t>:  Not a core point or a border point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10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DBSCAN:  Parameters </a:t>
            </a:r>
            <a:br>
              <a:rPr lang="en-US" dirty="0" smtClean="0"/>
            </a:br>
            <a:r>
              <a:rPr lang="en-US" dirty="0" smtClean="0"/>
              <a:t>and Types of Points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67016"/>
            <a:ext cx="707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Requires two parameters: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Eps = 0.2  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MinPts</a:t>
            </a:r>
            <a:r>
              <a:rPr lang="en-US" sz="2400" dirty="0" smtClean="0">
                <a:solidFill>
                  <a:srgbClr val="7030A0"/>
                </a:solidFill>
              </a:rPr>
              <a:t> = 5</a:t>
            </a:r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566" y="3352800"/>
            <a:ext cx="4732868" cy="31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73" y="1994161"/>
            <a:ext cx="4812640" cy="486383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DBSCAN:  Parameters </a:t>
            </a:r>
            <a:br>
              <a:rPr lang="en-US" dirty="0" smtClean="0"/>
            </a:br>
            <a:r>
              <a:rPr lang="en-US" dirty="0" smtClean="0"/>
              <a:t>and Types of Points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67016"/>
            <a:ext cx="707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Requires two parameters: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Eps = 0.2  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MinPts</a:t>
            </a:r>
            <a:r>
              <a:rPr lang="en-US" sz="2400" dirty="0" smtClean="0">
                <a:solidFill>
                  <a:srgbClr val="7030A0"/>
                </a:solidFill>
              </a:rPr>
              <a:t> = 5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4118918"/>
                <a:ext cx="331367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Core point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Eps neighborhood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7≥5</m:t>
                    </m:r>
                  </m:oMath>
                </a14:m>
                <a:r>
                  <a:rPr lang="en-US" sz="2400" dirty="0" smtClean="0"/>
                  <a:t> points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18918"/>
                <a:ext cx="3313671" cy="1200329"/>
              </a:xfrm>
              <a:prstGeom prst="rect">
                <a:avLst/>
              </a:prstGeom>
              <a:blipFill rotWithShape="1">
                <a:blip r:embed="rId3"/>
                <a:stretch>
                  <a:fillRect l="-2947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73" y="1994161"/>
            <a:ext cx="4812640" cy="486383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DBSCAN:  Parameters </a:t>
            </a:r>
            <a:br>
              <a:rPr lang="en-US" dirty="0" smtClean="0"/>
            </a:br>
            <a:r>
              <a:rPr lang="en-US" dirty="0" smtClean="0"/>
              <a:t>and Types of Points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67016"/>
            <a:ext cx="707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Requires two parameters: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Eps = 0.2  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MinPts</a:t>
            </a:r>
            <a:r>
              <a:rPr lang="en-US" sz="2400" dirty="0" smtClean="0">
                <a:solidFill>
                  <a:srgbClr val="7030A0"/>
                </a:solidFill>
              </a:rPr>
              <a:t> = 5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4110681"/>
                <a:ext cx="331367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Border point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Eps neighborhood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3&lt;5</m:t>
                    </m:r>
                  </m:oMath>
                </a14:m>
                <a:r>
                  <a:rPr lang="en-US" sz="2400" dirty="0" smtClean="0"/>
                  <a:t> points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Eps neighborhood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contains a core point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10681"/>
                <a:ext cx="3313670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947" t="-2516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74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573" y="1994161"/>
            <a:ext cx="4812639" cy="486383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DBSCAN:  Parameters </a:t>
            </a:r>
            <a:br>
              <a:rPr lang="en-US" dirty="0" smtClean="0"/>
            </a:br>
            <a:r>
              <a:rPr lang="en-US" dirty="0" smtClean="0"/>
              <a:t>and Types of Points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767016"/>
            <a:ext cx="7070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Requires two parameters: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</a:rPr>
              <a:t>Eps = 0.2    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MinPts</a:t>
            </a:r>
            <a:r>
              <a:rPr lang="en-US" sz="2400" dirty="0" smtClean="0">
                <a:solidFill>
                  <a:srgbClr val="7030A0"/>
                </a:solidFill>
              </a:rPr>
              <a:t> = 5</a:t>
            </a:r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4110681"/>
                <a:ext cx="345886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Noise point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Eps neighborhood contains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0&lt;5</m:t>
                    </m:r>
                  </m:oMath>
                </a14:m>
                <a:r>
                  <a:rPr lang="en-US" sz="2400" dirty="0" smtClean="0"/>
                  <a:t> points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smtClean="0"/>
                  <a:t>Eps neighborhood</a:t>
                </a:r>
                <a:r>
                  <a:rPr lang="en-US" sz="2400" dirty="0"/>
                  <a:t> </a:t>
                </a:r>
                <a:r>
                  <a:rPr lang="en-US" sz="2400" dirty="0" smtClean="0"/>
                  <a:t>contains no core points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10681"/>
                <a:ext cx="3458862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2822" t="-2516" r="-882" b="-6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4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667000"/>
            <a:ext cx="3999905" cy="359991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DBSCAN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60599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Identify all core points, border points, and noise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core points within Eps of each other are assigned to the same cluster.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Border points are assigned to one of the clusters of its associated core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Noise points are not assigned to clusters.  They are simply classified as noise.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787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881" y="2397162"/>
            <a:ext cx="4160108" cy="446083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What is Cluster Analysis?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3951" y="1923533"/>
            <a:ext cx="522484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Dividing objects into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Distances within clusters are small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Distances between clusters are large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Training data has </a:t>
            </a:r>
            <a:r>
              <a:rPr lang="en-US" sz="2400" dirty="0">
                <a:solidFill>
                  <a:srgbClr val="7030A0"/>
                </a:solidFill>
              </a:rPr>
              <a:t>no class labels</a:t>
            </a:r>
            <a:r>
              <a:rPr lang="en-US" sz="2400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Cluster </a:t>
            </a:r>
            <a:r>
              <a:rPr lang="en-US" sz="2400" dirty="0"/>
              <a:t>analysis is also called </a:t>
            </a:r>
            <a:r>
              <a:rPr lang="en-US" sz="2400" dirty="0">
                <a:solidFill>
                  <a:srgbClr val="7030A0"/>
                </a:solidFill>
              </a:rPr>
              <a:t>unsupervised classification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08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11980"/>
            <a:ext cx="4085763" cy="412922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DBSCAN Algorithm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60599"/>
            <a:ext cx="5105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Identify all core points, border points, and noise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core points within Eps of each other are assigned to the same cluster.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Border points are assigned to one of the clusters of its associated core points.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Noise points are not assigned to clusters.  They are simply classified as noise.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322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Today's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59211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Agglomerative Hierarchical Clustering</a:t>
            </a:r>
          </a:p>
        </p:txBody>
      </p:sp>
    </p:spTree>
    <p:extLst>
      <p:ext uri="{BB962C8B-B14F-4D97-AF65-F5344CB8AC3E}">
        <p14:creationId xmlns:p14="http://schemas.microsoft.com/office/powerpoint/2010/main" val="27761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Hierarchical Clustering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047" y="1828800"/>
            <a:ext cx="5361905" cy="453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2057400"/>
            <a:ext cx="3003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Taxonomy of Living Organisms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7030A0"/>
                </a:solidFill>
              </a:rPr>
              <a:t>Dendrogram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6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8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75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0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8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3750" y="4312508"/>
            <a:ext cx="1338649" cy="71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1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3750" y="4312508"/>
            <a:ext cx="1338649" cy="71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05300" y="2030627"/>
            <a:ext cx="838200" cy="1272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36812"/>
            <a:ext cx="4160108" cy="4460838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Cluster Centers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3950" y="2544289"/>
            <a:ext cx="492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Cluster centers:  prototypes, centroids, </a:t>
            </a:r>
            <a:r>
              <a:rPr lang="en-US" sz="2400" dirty="0" err="1" smtClean="0"/>
              <a:t>medoids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91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3750" y="4312508"/>
            <a:ext cx="1338649" cy="71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05300" y="2030627"/>
            <a:ext cx="838200" cy="1272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486399" y="4142480"/>
            <a:ext cx="1447801" cy="18011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8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3750" y="4312508"/>
            <a:ext cx="1338649" cy="71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05300" y="2030627"/>
            <a:ext cx="838200" cy="1272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486399" y="4142480"/>
            <a:ext cx="1447801" cy="18011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28800" y="3886200"/>
            <a:ext cx="6019799" cy="2362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1600200"/>
            <a:ext cx="4819650" cy="5084559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495800" y="2209800"/>
            <a:ext cx="2286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4572000"/>
            <a:ext cx="4572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562600" y="4572000"/>
            <a:ext cx="1219200" cy="4118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23750" y="4312508"/>
            <a:ext cx="1338649" cy="71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05300" y="2030627"/>
            <a:ext cx="838200" cy="1272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486399" y="4142480"/>
            <a:ext cx="1447801" cy="18011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28800" y="3886200"/>
            <a:ext cx="6019799" cy="2362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66800" y="1752600"/>
            <a:ext cx="7315200" cy="502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Distances Between Clusters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890890"/>
              </p:ext>
            </p:extLst>
          </p:nvPr>
        </p:nvGraphicFramePr>
        <p:xfrm>
          <a:off x="1143000" y="1905000"/>
          <a:ext cx="4745096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3" imgW="2463480" imgH="2057400" progId="Equation.DSMT4">
                  <p:embed/>
                </p:oleObj>
              </mc:Choice>
              <mc:Fallback>
                <p:oleObj name="Equation" r:id="rId3" imgW="246348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905000"/>
                        <a:ext cx="4745096" cy="396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397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Agglomerative Hierarchical Clustering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752600"/>
            <a:ext cx="5207126" cy="3886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76" y="1828801"/>
            <a:ext cx="4044874" cy="42671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14400" y="5911334"/>
            <a:ext cx="482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Heights = 1.0,  1.4,  3.0,  3.6,  5.6,  8.1,  13.0,  20.3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Today's Topics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2133600"/>
            <a:ext cx="51231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Gaussian Mixture EM Clustering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73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Setting for </a:t>
            </a:r>
            <a:r>
              <a:rPr lang="en-US" sz="3600" dirty="0" smtClean="0"/>
              <a:t>Gaussian Mixture EM Clustering</a:t>
            </a:r>
            <a:endParaRPr lang="en-US" sz="3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870701"/>
              </p:ext>
            </p:extLst>
          </p:nvPr>
        </p:nvGraphicFramePr>
        <p:xfrm>
          <a:off x="6146800" y="347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662852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72198"/>
              </p:ext>
            </p:extLst>
          </p:nvPr>
        </p:nvGraphicFramePr>
        <p:xfrm>
          <a:off x="600347" y="1905000"/>
          <a:ext cx="7537450" cy="431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2" name="Equation" r:id="rId6" imgW="4127400" imgH="2361960" progId="Equation.DSMT4">
                  <p:embed/>
                </p:oleObj>
              </mc:Choice>
              <mc:Fallback>
                <p:oleObj name="Equation" r:id="rId6" imgW="4127400" imgH="236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0347" y="1905000"/>
                        <a:ext cx="7537450" cy="431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1742303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p.m.f. for 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Prior distribution for 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8999" y="2819400"/>
            <a:ext cx="1768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Joint conditional 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distribution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of X</a:t>
            </a:r>
            <a:r>
              <a:rPr lang="en-US" baseline="-25000" dirty="0" smtClean="0">
                <a:solidFill>
                  <a:srgbClr val="7030A0"/>
                </a:solidFill>
              </a:rPr>
              <a:t>j</a:t>
            </a:r>
            <a:r>
              <a:rPr lang="en-US" dirty="0" smtClean="0">
                <a:solidFill>
                  <a:srgbClr val="7030A0"/>
                </a:solidFill>
              </a:rPr>
              <a:t>'s given 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Setting for </a:t>
            </a:r>
            <a:r>
              <a:rPr lang="en-US" sz="3600" dirty="0" smtClean="0"/>
              <a:t>Gaussian Mixture EM Clustering</a:t>
            </a:r>
            <a:endParaRPr lang="en-US" sz="3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321671"/>
              </p:ext>
            </p:extLst>
          </p:nvPr>
        </p:nvGraphicFramePr>
        <p:xfrm>
          <a:off x="6146800" y="347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0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49709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118725"/>
              </p:ext>
            </p:extLst>
          </p:nvPr>
        </p:nvGraphicFramePr>
        <p:xfrm>
          <a:off x="609600" y="1876624"/>
          <a:ext cx="6400800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2" name="Equation" r:id="rId6" imgW="3504960" imgH="2044440" progId="Equation.DSMT4">
                  <p:embed/>
                </p:oleObj>
              </mc:Choice>
              <mc:Fallback>
                <p:oleObj name="Equation" r:id="rId6" imgW="350496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" y="1876624"/>
                        <a:ext cx="6400800" cy="373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0" y="1828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Prior </a:t>
            </a:r>
            <a:r>
              <a:rPr lang="en-US" dirty="0" smtClean="0">
                <a:solidFill>
                  <a:srgbClr val="7030A0"/>
                </a:solidFill>
              </a:rPr>
              <a:t>distribution for 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4648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Posterior </a:t>
            </a:r>
            <a:r>
              <a:rPr lang="en-US" dirty="0" smtClean="0">
                <a:solidFill>
                  <a:srgbClr val="7030A0"/>
                </a:solidFill>
              </a:rPr>
              <a:t>distribution for 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598500"/>
              </p:ext>
            </p:extLst>
          </p:nvPr>
        </p:nvGraphicFramePr>
        <p:xfrm>
          <a:off x="457200" y="381000"/>
          <a:ext cx="6400800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3" imgW="3504960" imgH="1523880" progId="Equation.DSMT4">
                  <p:embed/>
                </p:oleObj>
              </mc:Choice>
              <mc:Fallback>
                <p:oleObj name="Equation" r:id="rId3" imgW="35049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400800" cy="2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0856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911867"/>
              </p:ext>
            </p:extLst>
          </p:nvPr>
        </p:nvGraphicFramePr>
        <p:xfrm>
          <a:off x="457200" y="381000"/>
          <a:ext cx="64008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7" name="Equation" r:id="rId3" imgW="3504960" imgH="2209680" progId="Equation.DSMT4">
                  <p:embed/>
                </p:oleObj>
              </mc:Choice>
              <mc:Fallback>
                <p:oleObj name="Equation" r:id="rId3" imgW="3504960" imgH="22096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4008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 flipV="1">
            <a:off x="4724399" y="4056966"/>
            <a:ext cx="1066800" cy="1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43598" y="3872300"/>
            <a:ext cx="2362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Want to maximize this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26210" y="4495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Problem:  Don't know </a:t>
            </a:r>
            <a:r>
              <a:rPr lang="en-US" i="1" dirty="0" smtClean="0">
                <a:solidFill>
                  <a:srgbClr val="7030A0"/>
                </a:solidFill>
              </a:rPr>
              <a:t>Y</a:t>
            </a:r>
            <a:r>
              <a:rPr lang="en-US" dirty="0" smtClean="0">
                <a:solidFill>
                  <a:srgbClr val="7030A0"/>
                </a:solidFill>
              </a:rPr>
              <a:t>'s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3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Purposes of Cluster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5943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Understanding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Biology:  Divide organisms into different classes (kingdom, phylum, class, etc.)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Business:  Divide customers into clusters for marketing purposes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Weather:  Identify patterns in atmosphere and ocean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96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251100"/>
              </p:ext>
            </p:extLst>
          </p:nvPr>
        </p:nvGraphicFramePr>
        <p:xfrm>
          <a:off x="457200" y="381000"/>
          <a:ext cx="64008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3" imgW="3504960" imgH="2209680" progId="Equation.DSMT4">
                  <p:embed/>
                </p:oleObj>
              </mc:Choice>
              <mc:Fallback>
                <p:oleObj name="Equation" r:id="rId3" imgW="3504960" imgH="220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4008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146474"/>
              </p:ext>
            </p:extLst>
          </p:nvPr>
        </p:nvGraphicFramePr>
        <p:xfrm>
          <a:off x="4491036" y="1447800"/>
          <a:ext cx="42719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7" name="Equation" r:id="rId5" imgW="2705040" imgH="1930320" progId="Equation.DSMT4">
                  <p:embed/>
                </p:oleObj>
              </mc:Choice>
              <mc:Fallback>
                <p:oleObj name="Equation" r:id="rId5" imgW="270504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1036" y="1447800"/>
                        <a:ext cx="4271963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4379118" y="1295400"/>
            <a:ext cx="4495800" cy="2971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14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1818545"/>
              </p:ext>
            </p:extLst>
          </p:nvPr>
        </p:nvGraphicFramePr>
        <p:xfrm>
          <a:off x="457200" y="381000"/>
          <a:ext cx="6400800" cy="610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Equation" r:id="rId3" imgW="3504960" imgH="3340080" progId="Equation.DSMT4">
                  <p:embed/>
                </p:oleObj>
              </mc:Choice>
              <mc:Fallback>
                <p:oleObj name="Equation" r:id="rId3" imgW="3504960" imgH="334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"/>
                        <a:ext cx="6400800" cy="610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00272"/>
              </p:ext>
            </p:extLst>
          </p:nvPr>
        </p:nvGraphicFramePr>
        <p:xfrm>
          <a:off x="4491036" y="1447800"/>
          <a:ext cx="4271963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3" name="Equation" r:id="rId5" imgW="2705040" imgH="1930320" progId="Equation.DSMT4">
                  <p:embed/>
                </p:oleObj>
              </mc:Choice>
              <mc:Fallback>
                <p:oleObj name="Equation" r:id="rId5" imgW="270504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91036" y="1447800"/>
                        <a:ext cx="4271963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379118" y="1295400"/>
            <a:ext cx="4495800" cy="29718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8569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Further Reading</a:t>
            </a:r>
            <a:endParaRPr lang="en-US" sz="3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894971"/>
              </p:ext>
            </p:extLst>
          </p:nvPr>
        </p:nvGraphicFramePr>
        <p:xfrm>
          <a:off x="6146800" y="3479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46800" y="3479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74354"/>
              </p:ext>
            </p:extLst>
          </p:nvPr>
        </p:nvGraphicFramePr>
        <p:xfrm>
          <a:off x="6546850" y="34893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850" y="34893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981200"/>
            <a:ext cx="6476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Dempster</a:t>
            </a:r>
            <a:r>
              <a:rPr lang="en-US" dirty="0" smtClean="0"/>
              <a:t>, A.P., Laird, N.M., and Rubin, D.B. (1977).  "Maximum Likelihood from Incomplete Data via the EM Algorithm".  </a:t>
            </a:r>
            <a:r>
              <a:rPr lang="en-US" i="1" dirty="0" smtClean="0"/>
              <a:t>Journal of the Royal Statistical Society, Series B</a:t>
            </a:r>
            <a:r>
              <a:rPr lang="en-US" dirty="0" smtClean="0"/>
              <a:t>.  </a:t>
            </a:r>
            <a:r>
              <a:rPr lang="en-US" b="1" dirty="0" smtClean="0"/>
              <a:t>39</a:t>
            </a:r>
            <a:r>
              <a:rPr lang="en-US" dirty="0" smtClean="0"/>
              <a:t> (1): 1—38.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Ledolter</a:t>
            </a:r>
            <a:r>
              <a:rPr lang="en-US" dirty="0" smtClean="0"/>
              <a:t>, J. (2013).  </a:t>
            </a:r>
            <a:r>
              <a:rPr lang="en-US" i="1" dirty="0" smtClean="0"/>
              <a:t>Data Mining and Business Analytics with 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Purposes of Cluster Analysis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9050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Utility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Replace data points with cluster centers for summarization/compression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63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-Means Clustering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2059460"/>
            <a:ext cx="76484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K</a:t>
            </a:r>
            <a:r>
              <a:rPr lang="en-US" sz="2400" dirty="0" smtClean="0">
                <a:solidFill>
                  <a:srgbClr val="7030A0"/>
                </a:solidFill>
              </a:rPr>
              <a:t>-Means Algorithm</a:t>
            </a:r>
          </a:p>
          <a:p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i="1" dirty="0" smtClean="0"/>
              <a:t>K </a:t>
            </a:r>
            <a:r>
              <a:rPr lang="en-US" sz="2400" dirty="0" smtClean="0"/>
              <a:t>initial centroids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Repeat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 </a:t>
            </a:r>
            <a:r>
              <a:rPr lang="en-US" sz="2400" i="1" dirty="0" smtClean="0"/>
              <a:t>K</a:t>
            </a:r>
            <a:r>
              <a:rPr lang="en-US" sz="2400" dirty="0" smtClean="0"/>
              <a:t> clusters (assign each point to closest centroid)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Recompute</a:t>
            </a:r>
            <a:r>
              <a:rPr lang="en-US" sz="2400" dirty="0" smtClean="0"/>
              <a:t> the centroid of each 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Stop when centroids converge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27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i="1" dirty="0" smtClean="0"/>
              <a:t>K</a:t>
            </a:r>
            <a:r>
              <a:rPr lang="en-US" dirty="0" smtClean="0"/>
              <a:t>-Means Clustering</a:t>
            </a:r>
            <a:endParaRPr lang="en-US" i="1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2059460"/>
            <a:ext cx="764844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7030A0"/>
                </a:solidFill>
              </a:rPr>
              <a:t>K</a:t>
            </a:r>
            <a:r>
              <a:rPr lang="en-US" sz="2400" dirty="0" smtClean="0">
                <a:solidFill>
                  <a:srgbClr val="7030A0"/>
                </a:solidFill>
              </a:rPr>
              <a:t>-Means Algorithm</a:t>
            </a:r>
          </a:p>
          <a:p>
            <a:endParaRPr lang="en-US" sz="24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Select </a:t>
            </a:r>
            <a:r>
              <a:rPr lang="en-US" sz="2400" i="1" dirty="0" smtClean="0"/>
              <a:t>K </a:t>
            </a:r>
            <a:r>
              <a:rPr lang="en-US" sz="2400" dirty="0" smtClean="0"/>
              <a:t>initial centroids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Repeat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Form </a:t>
            </a:r>
            <a:r>
              <a:rPr lang="en-US" sz="2400" i="1" dirty="0" smtClean="0"/>
              <a:t>K</a:t>
            </a:r>
            <a:r>
              <a:rPr lang="en-US" sz="2400" dirty="0" smtClean="0"/>
              <a:t> clusters (assign each point to </a:t>
            </a:r>
            <a:r>
              <a:rPr lang="en-US" sz="2400" dirty="0" smtClean="0">
                <a:solidFill>
                  <a:srgbClr val="7030A0"/>
                </a:solidFill>
              </a:rPr>
              <a:t>closest centroid</a:t>
            </a:r>
            <a:r>
              <a:rPr lang="en-US" sz="2400" dirty="0" smtClean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7030A0"/>
                </a:solidFill>
              </a:rPr>
              <a:t>Recompute</a:t>
            </a:r>
            <a:r>
              <a:rPr lang="en-US" sz="2400" dirty="0" smtClean="0">
                <a:solidFill>
                  <a:srgbClr val="7030A0"/>
                </a:solidFill>
              </a:rPr>
              <a:t> the centroid</a:t>
            </a:r>
            <a:r>
              <a:rPr lang="en-US" sz="2400" dirty="0" smtClean="0"/>
              <a:t> of each 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Stop when centroids converge</a:t>
            </a:r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7239000" y="4038600"/>
            <a:ext cx="114300" cy="10668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48400" y="5161691"/>
            <a:ext cx="3028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Requires distance metric</a:t>
            </a:r>
          </a:p>
          <a:p>
            <a:r>
              <a:rPr lang="en-US" dirty="0" smtClean="0"/>
              <a:t>(Example: Euclidean distance)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09800" y="4267200"/>
            <a:ext cx="990600" cy="1066800"/>
          </a:xfrm>
          <a:prstGeom prst="straightConnector1">
            <a:avLst/>
          </a:prstGeom>
          <a:ln w="190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5410200"/>
            <a:ext cx="2752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Depends on metric</a:t>
            </a:r>
          </a:p>
          <a:p>
            <a:r>
              <a:rPr lang="en-US" dirty="0" smtClean="0"/>
              <a:t>(Example:  centroid = mean</a:t>
            </a:r>
          </a:p>
          <a:p>
            <a:r>
              <a:rPr lang="en-US" dirty="0" smtClean="0"/>
              <a:t>for Euclidean distance)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5921</TotalTime>
  <Words>1292</Words>
  <Application>Microsoft Office PowerPoint</Application>
  <PresentationFormat>On-screen Show (4:3)</PresentationFormat>
  <Paragraphs>496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Office Theme</vt:lpstr>
      <vt:lpstr>Equation</vt:lpstr>
      <vt:lpstr>MathType 6.0 Equation</vt:lpstr>
      <vt:lpstr>Math 5364 Notes Chapter 8:  Cluster Analysis</vt:lpstr>
      <vt:lpstr>Today's Topics</vt:lpstr>
      <vt:lpstr>What is Cluster Analysis?</vt:lpstr>
      <vt:lpstr>What is Cluster Analysis?</vt:lpstr>
      <vt:lpstr>Cluster Centers</vt:lpstr>
      <vt:lpstr>Purposes of Cluster Analysis</vt:lpstr>
      <vt:lpstr>Purposes of Cluster Analysis</vt:lpstr>
      <vt:lpstr>K-Means Clustering</vt:lpstr>
      <vt:lpstr>K-Means Clustering</vt:lpstr>
      <vt:lpstr>PowerPoint Presentation</vt:lpstr>
      <vt:lpstr>Sums of Squares for K-Means</vt:lpstr>
      <vt:lpstr>PowerPoint Presentation</vt:lpstr>
      <vt:lpstr>PowerPoint Presentation</vt:lpstr>
      <vt:lpstr>A Problem with K-Means</vt:lpstr>
      <vt:lpstr>Today's Topics</vt:lpstr>
      <vt:lpstr>Unsupervised Evaluation Measures</vt:lpstr>
      <vt:lpstr>Interpreting SSW</vt:lpstr>
      <vt:lpstr>Silhouette Coefficient</vt:lpstr>
      <vt:lpstr>Silhouette Coefficient</vt:lpstr>
      <vt:lpstr>Distance Matrix for a Data Set</vt:lpstr>
      <vt:lpstr>Statistical Significance of  the Silhouette Coefficient</vt:lpstr>
      <vt:lpstr>Supervised Evaluation Measures</vt:lpstr>
      <vt:lpstr>PowerPoint Presentation</vt:lpstr>
      <vt:lpstr>PowerPoint Presentation</vt:lpstr>
      <vt:lpstr>Today's Topics</vt:lpstr>
      <vt:lpstr>Chi-square Test for Independence</vt:lpstr>
      <vt:lpstr>Chi-square Test for Independence</vt:lpstr>
      <vt:lpstr>Chi-square Test for Independence</vt:lpstr>
      <vt:lpstr>Chi-square Test for Independence</vt:lpstr>
      <vt:lpstr>Chi-square Test for Independence</vt:lpstr>
      <vt:lpstr>Chi-square Test for Independence</vt:lpstr>
      <vt:lpstr>Chi-square Test for Independence</vt:lpstr>
      <vt:lpstr>DBSCAN</vt:lpstr>
      <vt:lpstr>DBSCAN:  Parameters  and Types of Points</vt:lpstr>
      <vt:lpstr>DBSCAN:  Parameters  and Types of Points</vt:lpstr>
      <vt:lpstr>DBSCAN:  Parameters  and Types of Points</vt:lpstr>
      <vt:lpstr>DBSCAN:  Parameters  and Types of Points</vt:lpstr>
      <vt:lpstr>DBSCAN:  Parameters  and Types of Points</vt:lpstr>
      <vt:lpstr>DBSCAN Algorithm</vt:lpstr>
      <vt:lpstr>DBSCAN Algorithm</vt:lpstr>
      <vt:lpstr>Today's Topics</vt:lpstr>
      <vt:lpstr>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Agglomerative Hierarchical Clustering</vt:lpstr>
      <vt:lpstr>Distances Between Clusters</vt:lpstr>
      <vt:lpstr>Agglomerative Hierarchical Clustering</vt:lpstr>
      <vt:lpstr>Today's Topics</vt:lpstr>
      <vt:lpstr>Setting for Gaussian Mixture EM Clustering</vt:lpstr>
      <vt:lpstr>Setting for Gaussian Mixture EM Clustering</vt:lpstr>
      <vt:lpstr>PowerPoint Presentation</vt:lpstr>
      <vt:lpstr>PowerPoint Presentation</vt:lpstr>
      <vt:lpstr>PowerPoint Presentation</vt:lpstr>
      <vt:lpstr>PowerPoint Presentation</vt:lpstr>
      <vt:lpstr>Further Reading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Crawford, Dr. Jesse B</cp:lastModifiedBy>
  <cp:revision>389</cp:revision>
  <dcterms:created xsi:type="dcterms:W3CDTF">2012-02-06T16:26:45Z</dcterms:created>
  <dcterms:modified xsi:type="dcterms:W3CDTF">2014-12-02T03:59:52Z</dcterms:modified>
</cp:coreProperties>
</file>