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323" r:id="rId3"/>
    <p:sldId id="324" r:id="rId4"/>
    <p:sldId id="354" r:id="rId5"/>
    <p:sldId id="325" r:id="rId6"/>
    <p:sldId id="326" r:id="rId7"/>
    <p:sldId id="327" r:id="rId8"/>
    <p:sldId id="328" r:id="rId9"/>
    <p:sldId id="329" r:id="rId10"/>
    <p:sldId id="353" r:id="rId11"/>
    <p:sldId id="35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98"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6D0BC-9A38-4CC6-A4EA-A6EE2E9CCE23}" type="datetimeFigureOut">
              <a:rPr lang="en-US" smtClean="0"/>
              <a:t>3/9/2018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477EB-BDCC-4B59-84EB-399421EF1A90}" type="slidenum">
              <a:rPr lang="en-US" smtClean="0"/>
              <a:t>‹#›</a:t>
            </a:fld>
            <a:endParaRPr lang="en-US"/>
          </a:p>
        </p:txBody>
      </p:sp>
    </p:spTree>
    <p:extLst>
      <p:ext uri="{BB962C8B-B14F-4D97-AF65-F5344CB8AC3E}">
        <p14:creationId xmlns:p14="http://schemas.microsoft.com/office/powerpoint/2010/main" val="63363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solidFill>
                  <a:schemeClr val="bg1"/>
                </a:solidFill>
                <a:latin typeface="Cambria Math" panose="02040503050406030204" pitchFamily="18" charset="0"/>
                <a:ea typeface="Cambria Math" panose="02040503050406030204" pitchFamily="18" charset="0"/>
              </a:rPr>
              <a:t>When working with real functions, the standard way of graphing is to place two real number lines orthogonal to each other. Then choose one line to represent all the inputs (usually the horizontal) and the other line to represent the outputs of the function. This creates a nice 2-D visualization of how a function manipulates inputs.</a:t>
            </a:r>
          </a:p>
        </p:txBody>
      </p:sp>
      <p:sp>
        <p:nvSpPr>
          <p:cNvPr id="4" name="Slide Number Placeholder 3"/>
          <p:cNvSpPr>
            <a:spLocks noGrp="1"/>
          </p:cNvSpPr>
          <p:nvPr>
            <p:ph type="sldNum" sz="quarter" idx="10"/>
          </p:nvPr>
        </p:nvSpPr>
        <p:spPr/>
        <p:txBody>
          <a:bodyPr/>
          <a:lstStyle/>
          <a:p>
            <a:fld id="{7A3477EB-BDCC-4B59-84EB-399421EF1A90}" type="slidenum">
              <a:rPr lang="en-US" smtClean="0"/>
              <a:t>9</a:t>
            </a:fld>
            <a:endParaRPr lang="en-US"/>
          </a:p>
        </p:txBody>
      </p:sp>
    </p:spTree>
    <p:extLst>
      <p:ext uri="{BB962C8B-B14F-4D97-AF65-F5344CB8AC3E}">
        <p14:creationId xmlns:p14="http://schemas.microsoft.com/office/powerpoint/2010/main" val="342826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rPr>
              <a:t>3/31/2017</a:t>
            </a:r>
          </a:p>
        </p:txBody>
      </p:sp>
      <p:sp>
        <p:nvSpPr>
          <p:cNvPr id="5" name="Footer Placeholder 4"/>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305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3/31/2017</a:t>
            </a:r>
          </a:p>
        </p:txBody>
      </p:sp>
      <p:sp>
        <p:nvSpPr>
          <p:cNvPr id="5" name="Footer Placeholder 4"/>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81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3/31/2017</a:t>
            </a:r>
          </a:p>
        </p:txBody>
      </p:sp>
      <p:sp>
        <p:nvSpPr>
          <p:cNvPr id="5" name="Footer Placeholder 4"/>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20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3/31/2017</a:t>
            </a:r>
          </a:p>
        </p:txBody>
      </p:sp>
      <p:sp>
        <p:nvSpPr>
          <p:cNvPr id="5" name="Footer Placeholder 4"/>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187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3/31/2017</a:t>
            </a:r>
          </a:p>
        </p:txBody>
      </p:sp>
      <p:sp>
        <p:nvSpPr>
          <p:cNvPr id="5" name="Footer Placeholder 4"/>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063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rPr>
              <a:t>3/31/2017</a:t>
            </a:r>
          </a:p>
        </p:txBody>
      </p:sp>
      <p:sp>
        <p:nvSpPr>
          <p:cNvPr id="6" name="Footer Placeholder 5"/>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7" name="Slide Number Placeholder 6"/>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06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3/31/2017</a:t>
            </a:r>
          </a:p>
        </p:txBody>
      </p:sp>
      <p:sp>
        <p:nvSpPr>
          <p:cNvPr id="8" name="Footer Placeholder 7"/>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9" name="Slide Number Placeholder 8"/>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53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3/31/2017</a:t>
            </a:r>
          </a:p>
        </p:txBody>
      </p:sp>
      <p:sp>
        <p:nvSpPr>
          <p:cNvPr id="4" name="Footer Placeholder 3"/>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5" name="Slide Number Placeholder 4"/>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14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3/31/2017</a:t>
            </a:r>
          </a:p>
        </p:txBody>
      </p:sp>
      <p:sp>
        <p:nvSpPr>
          <p:cNvPr id="3" name="Footer Placeholder 2"/>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4" name="Slide Number Placeholder 3"/>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8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3/31/2017</a:t>
            </a:r>
          </a:p>
        </p:txBody>
      </p:sp>
      <p:sp>
        <p:nvSpPr>
          <p:cNvPr id="6" name="Footer Placeholder 5"/>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7" name="Slide Number Placeholder 6"/>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328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3/31/2017</a:t>
            </a:r>
          </a:p>
        </p:txBody>
      </p:sp>
      <p:sp>
        <p:nvSpPr>
          <p:cNvPr id="6" name="Footer Placeholder 5"/>
          <p:cNvSpPr>
            <a:spLocks noGrp="1"/>
          </p:cNvSpPr>
          <p:nvPr>
            <p:ph type="ftr" sz="quarter" idx="11"/>
          </p:nvPr>
        </p:nvSpPr>
        <p:spPr/>
        <p:txBody>
          <a:bodyPr/>
          <a:lstStyle/>
          <a:p>
            <a:r>
              <a:rPr lang="en-US">
                <a:solidFill>
                  <a:prstClr val="black">
                    <a:tint val="75000"/>
                  </a:prstClr>
                </a:solidFill>
              </a:rPr>
              <a:t>97th Annual Meeting of the Texas Section of the MAA</a:t>
            </a:r>
          </a:p>
        </p:txBody>
      </p:sp>
      <p:sp>
        <p:nvSpPr>
          <p:cNvPr id="7" name="Slide Number Placeholder 6"/>
          <p:cNvSpPr>
            <a:spLocks noGrp="1"/>
          </p:cNvSpPr>
          <p:nvPr>
            <p:ph type="sldNum" sz="quarter" idx="12"/>
          </p:nvPr>
        </p:nvSpPr>
        <p:spPr/>
        <p:txBody>
          <a:body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28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3/31/2017</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97th Annual Meeting of the Texas Section of the MAA</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5AAA9-7322-4325-9854-B74CACC387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9126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ogebra.org/m/bu47Hz9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faculty.tarleton.edu/jgresham/ictcm/ictcm_index.html" TargetMode="External"/><Relationship Id="rId2" Type="http://schemas.openxmlformats.org/officeDocument/2006/relationships/hyperlink" Target="mailto:mwarren@tarleton.edu" TargetMode="External"/><Relationship Id="rId1" Type="http://schemas.openxmlformats.org/officeDocument/2006/relationships/slideLayout" Target="../slideLayouts/slideLayout1.xml"/><Relationship Id="rId4" Type="http://schemas.openxmlformats.org/officeDocument/2006/relationships/hyperlink" Target="mailto:wyatt@tarleto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geogebra.org/m/dyGCbWFW"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ggbm.at/vZumyPp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91318" y="1473199"/>
            <a:ext cx="10609364" cy="40685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6600" dirty="0">
                <a:solidFill>
                  <a:prstClr val="white"/>
                </a:solidFill>
                <a:latin typeface="Cambria Math" panose="02040503050406030204" pitchFamily="18" charset="0"/>
                <a:ea typeface="Cambria Math" panose="02040503050406030204" pitchFamily="18" charset="0"/>
                <a:cs typeface="Times New Roman" panose="02020603050405020304" pitchFamily="18" charset="0"/>
              </a:rPr>
              <a:t>Tarleton State University</a:t>
            </a:r>
          </a:p>
          <a:p>
            <a:r>
              <a:rPr lang="en-US" sz="6600" dirty="0">
                <a:solidFill>
                  <a:prstClr val="white"/>
                </a:solidFill>
                <a:latin typeface="Cambria Math" panose="02040503050406030204" pitchFamily="18" charset="0"/>
                <a:ea typeface="Cambria Math" panose="02040503050406030204" pitchFamily="18" charset="0"/>
                <a:cs typeface="Times New Roman" panose="02020603050405020304" pitchFamily="18" charset="0"/>
              </a:rPr>
              <a:t>Department of</a:t>
            </a:r>
          </a:p>
          <a:p>
            <a:r>
              <a:rPr lang="en-US" sz="6600" dirty="0">
                <a:solidFill>
                  <a:prstClr val="white"/>
                </a:solidFill>
                <a:latin typeface="Cambria Math" panose="02040503050406030204" pitchFamily="18" charset="0"/>
                <a:ea typeface="Cambria Math" panose="02040503050406030204" pitchFamily="18" charset="0"/>
                <a:cs typeface="Times New Roman" panose="02020603050405020304" pitchFamily="18" charset="0"/>
              </a:rPr>
              <a:t>Mathematics</a:t>
            </a:r>
          </a:p>
        </p:txBody>
      </p:sp>
      <p:sp>
        <p:nvSpPr>
          <p:cNvPr id="4"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
        <p:nvSpPr>
          <p:cNvPr id="8" name="TextBox 7"/>
          <p:cNvSpPr txBox="1"/>
          <p:nvPr/>
        </p:nvSpPr>
        <p:spPr>
          <a:xfrm>
            <a:off x="1427480" y="4787392"/>
            <a:ext cx="9611360" cy="461665"/>
          </a:xfrm>
          <a:prstGeom prst="rect">
            <a:avLst/>
          </a:prstGeom>
          <a:noFill/>
        </p:spPr>
        <p:txBody>
          <a:bodyPr wrap="square" rtlCol="0">
            <a:spAutoFit/>
          </a:bodyPr>
          <a:lstStyle/>
          <a:p>
            <a:pPr algn="ctr"/>
            <a:r>
              <a:rPr lang="en-US" sz="2400" dirty="0">
                <a:solidFill>
                  <a:schemeClr val="bg1"/>
                </a:solidFill>
              </a:rPr>
              <a:t>Michael Warren, John Gresham, and Bryant Wyatt</a:t>
            </a:r>
          </a:p>
        </p:txBody>
      </p:sp>
      <p:sp>
        <p:nvSpPr>
          <p:cNvPr id="2" name="TextBox 1"/>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Tree>
    <p:extLst>
      <p:ext uri="{BB962C8B-B14F-4D97-AF65-F5344CB8AC3E}">
        <p14:creationId xmlns:p14="http://schemas.microsoft.com/office/powerpoint/2010/main" val="143664912"/>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169920"/>
            <a:ext cx="12039600" cy="1569660"/>
          </a:xfrm>
          <a:prstGeom prst="rect">
            <a:avLst/>
          </a:prstGeom>
          <a:noFill/>
        </p:spPr>
        <p:txBody>
          <a:bodyPr wrap="square" rtlCol="0">
            <a:spAutoFit/>
          </a:bodyPr>
          <a:lstStyle/>
          <a:p>
            <a:pPr algn="ctr"/>
            <a:r>
              <a:rPr lang="en-US" sz="3200" dirty="0">
                <a:solidFill>
                  <a:schemeClr val="bg1"/>
                </a:solidFill>
              </a:rPr>
              <a:t>How do the methods connect to 3D </a:t>
            </a:r>
            <a:r>
              <a:rPr lang="en-US" sz="3200" dirty="0" err="1">
                <a:solidFill>
                  <a:schemeClr val="bg1"/>
                </a:solidFill>
              </a:rPr>
              <a:t>cubics</a:t>
            </a:r>
            <a:r>
              <a:rPr lang="en-US" sz="3200" dirty="0">
                <a:solidFill>
                  <a:schemeClr val="bg1"/>
                </a:solidFill>
              </a:rPr>
              <a:t>?</a:t>
            </a:r>
          </a:p>
          <a:p>
            <a:pPr algn="ctr"/>
            <a:endParaRPr lang="en-US" sz="3200" dirty="0">
              <a:solidFill>
                <a:schemeClr val="bg1"/>
              </a:solidFill>
            </a:endParaRPr>
          </a:p>
          <a:p>
            <a:pPr algn="ctr"/>
            <a:r>
              <a:rPr lang="en-US" sz="3200" dirty="0">
                <a:solidFill>
                  <a:schemeClr val="bg1"/>
                </a:solidFill>
                <a:hlinkClick r:id="rId2"/>
              </a:rPr>
              <a:t>3D Cubic Illustrator</a:t>
            </a:r>
            <a:endParaRPr lang="en-US" sz="3200" dirty="0">
              <a:solidFill>
                <a:schemeClr val="bg1"/>
              </a:solidFill>
            </a:endParaRPr>
          </a:p>
        </p:txBody>
      </p:sp>
      <p:sp>
        <p:nvSpPr>
          <p:cNvPr id="5" name="TextBox 4"/>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6"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2231128463"/>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345" y="1629186"/>
            <a:ext cx="10683550" cy="1569660"/>
          </a:xfrm>
          <a:prstGeom prst="rect">
            <a:avLst/>
          </a:prstGeom>
          <a:noFill/>
        </p:spPr>
        <p:txBody>
          <a:bodyPr wrap="square" rtlCol="0">
            <a:spAutoFit/>
          </a:bodyPr>
          <a:lstStyle/>
          <a:p>
            <a:pPr algn="ctr"/>
            <a:r>
              <a:rPr lang="en-US" sz="9600" dirty="0">
                <a:solidFill>
                  <a:schemeClr val="bg1"/>
                </a:solidFill>
                <a:latin typeface="Cambria Math" panose="02040503050406030204" pitchFamily="18" charset="0"/>
                <a:ea typeface="Cambria Math" panose="02040503050406030204" pitchFamily="18" charset="0"/>
              </a:rPr>
              <a:t>Thank You</a:t>
            </a:r>
          </a:p>
        </p:txBody>
      </p:sp>
      <p:sp>
        <p:nvSpPr>
          <p:cNvPr id="6" name="TextBox 5"/>
          <p:cNvSpPr txBox="1"/>
          <p:nvPr/>
        </p:nvSpPr>
        <p:spPr>
          <a:xfrm>
            <a:off x="3056214" y="3273977"/>
            <a:ext cx="6079572" cy="3139321"/>
          </a:xfrm>
          <a:prstGeom prst="rect">
            <a:avLst/>
          </a:prstGeom>
          <a:solidFill>
            <a:schemeClr val="bg1"/>
          </a:solidFill>
        </p:spPr>
        <p:txBody>
          <a:bodyPr wrap="square" rtlCol="0">
            <a:spAutoFit/>
          </a:bodyPr>
          <a:lstStyle/>
          <a:p>
            <a:r>
              <a:rPr lang="en-US" dirty="0"/>
              <a:t>Michael Warren			</a:t>
            </a:r>
          </a:p>
          <a:p>
            <a:r>
              <a:rPr lang="en-US" dirty="0">
                <a:hlinkClick r:id="rId2"/>
              </a:rPr>
              <a:t>mwarren@tarleton.edu</a:t>
            </a:r>
            <a:r>
              <a:rPr lang="en-US" dirty="0"/>
              <a:t>						</a:t>
            </a:r>
          </a:p>
          <a:p>
            <a:r>
              <a:rPr lang="en-US" dirty="0"/>
              <a:t>John Gresham </a:t>
            </a:r>
          </a:p>
          <a:p>
            <a:r>
              <a:rPr lang="en-US" u="sng" dirty="0"/>
              <a:t>jgresham@tarleton.edu </a:t>
            </a:r>
            <a:r>
              <a:rPr lang="en-US" dirty="0"/>
              <a:t>		</a:t>
            </a:r>
          </a:p>
          <a:p>
            <a:r>
              <a:rPr lang="en-US" u="sng" dirty="0">
                <a:hlinkClick r:id="rId3"/>
              </a:rPr>
              <a:t>http://faculty.tarleton.edu/jgresham/ictcm/ictcm_index.html</a:t>
            </a:r>
            <a:endParaRPr lang="en-US" u="sng" dirty="0"/>
          </a:p>
          <a:p>
            <a:endParaRPr lang="en-US" u="sng" dirty="0"/>
          </a:p>
          <a:p>
            <a:r>
              <a:rPr lang="en-US" dirty="0"/>
              <a:t>Bryant Wyatt</a:t>
            </a:r>
          </a:p>
          <a:p>
            <a:r>
              <a:rPr lang="en-US" dirty="0">
                <a:hlinkClick r:id="rId4"/>
              </a:rPr>
              <a:t>wyatt@tarleton.edu</a:t>
            </a:r>
            <a:endParaRPr lang="en-US" dirty="0"/>
          </a:p>
          <a:p>
            <a:endParaRPr lang="en-US" dirty="0"/>
          </a:p>
          <a:p>
            <a:endParaRPr lang="en-US" dirty="0"/>
          </a:p>
        </p:txBody>
      </p:sp>
      <p:sp>
        <p:nvSpPr>
          <p:cNvPr id="7" name="TextBox 6"/>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8"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4026168788"/>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91318" y="1473199"/>
            <a:ext cx="10609364" cy="40685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6600" dirty="0">
                <a:solidFill>
                  <a:prstClr val="white"/>
                </a:solidFill>
                <a:latin typeface="Cambria Math" panose="02040503050406030204" pitchFamily="18" charset="0"/>
                <a:ea typeface="Cambria Math" panose="02040503050406030204" pitchFamily="18" charset="0"/>
                <a:cs typeface="Times New Roman" panose="02020603050405020304" pitchFamily="18" charset="0"/>
              </a:rPr>
              <a:t>Graphical Solutions of the General Cubic Function</a:t>
            </a:r>
          </a:p>
        </p:txBody>
      </p:sp>
      <p:sp>
        <p:nvSpPr>
          <p:cNvPr id="5" name="TextBox 4"/>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7"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209752155"/>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2"/>
              <p:cNvSpPr txBox="1">
                <a:spLocks/>
              </p:cNvSpPr>
              <p:nvPr/>
            </p:nvSpPr>
            <p:spPr>
              <a:xfrm>
                <a:off x="3462528" y="2510458"/>
                <a:ext cx="5266944" cy="11867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7200" i="1" smtClean="0">
                              <a:solidFill>
                                <a:schemeClr val="bg1"/>
                              </a:solidFill>
                              <a:latin typeface="Cambria Math" panose="02040503050406030204" pitchFamily="18" charset="0"/>
                              <a:cs typeface="Times New Roman" panose="02020603050405020304" pitchFamily="18" charset="0"/>
                            </a:rPr>
                          </m:ctrlPr>
                        </m:sSupPr>
                        <m:e>
                          <m:r>
                            <a:rPr lang="en-US" sz="7200" b="0" i="1" smtClean="0">
                              <a:solidFill>
                                <a:schemeClr val="bg1"/>
                              </a:solidFill>
                              <a:latin typeface="Cambria Math" panose="02040503050406030204" pitchFamily="18" charset="0"/>
                              <a:cs typeface="Times New Roman" panose="02020603050405020304" pitchFamily="18" charset="0"/>
                            </a:rPr>
                            <m:t>𝑥</m:t>
                          </m:r>
                        </m:e>
                        <m:sup>
                          <m:r>
                            <a:rPr lang="en-US" sz="7200" i="1" smtClean="0">
                              <a:solidFill>
                                <a:schemeClr val="bg1"/>
                              </a:solidFill>
                              <a:latin typeface="Cambria Math" panose="02040503050406030204" pitchFamily="18" charset="0"/>
                              <a:cs typeface="Times New Roman" panose="02020603050405020304" pitchFamily="18" charset="0"/>
                            </a:rPr>
                            <m:t>2</m:t>
                          </m:r>
                        </m:sup>
                      </m:sSup>
                      <m:r>
                        <a:rPr lang="en-US" sz="7200" i="1" smtClean="0">
                          <a:solidFill>
                            <a:schemeClr val="bg1"/>
                          </a:solidFill>
                          <a:latin typeface="Cambria Math" panose="02040503050406030204" pitchFamily="18" charset="0"/>
                          <a:cs typeface="Times New Roman" panose="02020603050405020304" pitchFamily="18" charset="0"/>
                        </a:rPr>
                        <m:t>+</m:t>
                      </m:r>
                      <m:r>
                        <a:rPr lang="en-US" sz="7200" b="0" i="1" smtClean="0">
                          <a:solidFill>
                            <a:schemeClr val="bg1"/>
                          </a:solidFill>
                          <a:latin typeface="Cambria Math" panose="02040503050406030204" pitchFamily="18" charset="0"/>
                          <a:cs typeface="Times New Roman" panose="02020603050405020304" pitchFamily="18" charset="0"/>
                        </a:rPr>
                        <m:t>4</m:t>
                      </m:r>
                      <m:r>
                        <a:rPr lang="en-US" sz="7200" i="1" smtClean="0">
                          <a:solidFill>
                            <a:schemeClr val="bg1"/>
                          </a:solidFill>
                          <a:latin typeface="Cambria Math" panose="02040503050406030204" pitchFamily="18" charset="0"/>
                          <a:cs typeface="Times New Roman" panose="02020603050405020304" pitchFamily="18" charset="0"/>
                        </a:rPr>
                        <m:t>=</m:t>
                      </m:r>
                      <m:r>
                        <a:rPr lang="en-US" sz="7200" b="0" i="1" smtClean="0">
                          <a:solidFill>
                            <a:schemeClr val="bg1"/>
                          </a:solidFill>
                          <a:latin typeface="Cambria Math" panose="02040503050406030204" pitchFamily="18" charset="0"/>
                          <a:cs typeface="Times New Roman" panose="02020603050405020304" pitchFamily="18" charset="0"/>
                        </a:rPr>
                        <m:t>0</m:t>
                      </m:r>
                    </m:oMath>
                  </m:oMathPara>
                </a14:m>
                <a:endParaRPr lang="en-US" sz="7200" b="0" i="1" dirty="0">
                  <a:solidFill>
                    <a:schemeClr val="bg1"/>
                  </a:solidFill>
                  <a:latin typeface="Cambria Math" panose="02040503050406030204" pitchFamily="18" charset="0"/>
                  <a:cs typeface="Times New Roman" panose="02020603050405020304" pitchFamily="18" charset="0"/>
                </a:endParaRPr>
              </a:p>
              <a:p>
                <a:endParaRPr lang="en-US" sz="72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3462528" y="2510458"/>
                <a:ext cx="5266944" cy="1186766"/>
              </a:xfrm>
              <a:prstGeom prst="rect">
                <a:avLst/>
              </a:prstGeom>
              <a:blipFill>
                <a:blip r:embed="rId2"/>
                <a:stretch>
                  <a:fillRect/>
                </a:stretch>
              </a:blipFill>
            </p:spPr>
            <p:txBody>
              <a:bodyPr/>
              <a:lstStyle/>
              <a:p>
                <a:r>
                  <a:rPr lang="en-US">
                    <a:noFill/>
                  </a:rPr>
                  <a:t> </a:t>
                </a:r>
              </a:p>
            </p:txBody>
          </p:sp>
        </mc:Fallback>
      </mc:AlternateContent>
      <p:sp>
        <p:nvSpPr>
          <p:cNvPr id="2" name="TextBox 1"/>
          <p:cNvSpPr txBox="1"/>
          <p:nvPr/>
        </p:nvSpPr>
        <p:spPr>
          <a:xfrm>
            <a:off x="0" y="4023360"/>
            <a:ext cx="12192000" cy="1384995"/>
          </a:xfrm>
          <a:prstGeom prst="rect">
            <a:avLst/>
          </a:prstGeom>
          <a:noFill/>
        </p:spPr>
        <p:txBody>
          <a:bodyPr wrap="square" rtlCol="0">
            <a:spAutoFit/>
          </a:bodyPr>
          <a:lstStyle/>
          <a:p>
            <a:pPr algn="ctr"/>
            <a:r>
              <a:rPr lang="en-US" sz="2800" dirty="0">
                <a:solidFill>
                  <a:schemeClr val="bg1"/>
                </a:solidFill>
              </a:rPr>
              <a:t>Solutions exist and should be recognized as non-real by calculus students.  What connections can be made on the traditional graphical representation of the function?</a:t>
            </a:r>
          </a:p>
        </p:txBody>
      </p:sp>
      <p:sp>
        <p:nvSpPr>
          <p:cNvPr id="6" name="TextBox 5"/>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7"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1731110848"/>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79766"/>
            <a:ext cx="12192000" cy="2246769"/>
          </a:xfrm>
          <a:prstGeom prst="rect">
            <a:avLst/>
          </a:prstGeom>
          <a:noFill/>
        </p:spPr>
        <p:txBody>
          <a:bodyPr wrap="square" rtlCol="0">
            <a:spAutoFit/>
          </a:bodyPr>
          <a:lstStyle/>
          <a:p>
            <a:pPr algn="ctr"/>
            <a:r>
              <a:rPr lang="en-US" sz="2800" dirty="0">
                <a:solidFill>
                  <a:schemeClr val="bg1"/>
                </a:solidFill>
              </a:rPr>
              <a:t>2D graphical representation showing the quadratic and the two non-real solutions equidistant from the vertex to the real axis.</a:t>
            </a:r>
          </a:p>
          <a:p>
            <a:pPr algn="ctr"/>
            <a:endParaRPr lang="en-US" sz="2800" dirty="0">
              <a:solidFill>
                <a:schemeClr val="bg1"/>
              </a:solidFill>
            </a:endParaRPr>
          </a:p>
          <a:p>
            <a:pPr algn="ctr"/>
            <a:endParaRPr lang="en-US" sz="2800" dirty="0">
              <a:solidFill>
                <a:schemeClr val="bg1"/>
              </a:solidFill>
            </a:endParaRPr>
          </a:p>
          <a:p>
            <a:pPr algn="ctr"/>
            <a:r>
              <a:rPr lang="en-US" sz="2800" dirty="0">
                <a:solidFill>
                  <a:schemeClr val="bg1"/>
                </a:solidFill>
                <a:hlinkClick r:id="rId2"/>
              </a:rPr>
              <a:t>Quadratic Illustrator</a:t>
            </a:r>
            <a:endParaRPr lang="en-US" sz="2800" dirty="0">
              <a:solidFill>
                <a:schemeClr val="bg1"/>
              </a:solidFill>
            </a:endParaRPr>
          </a:p>
        </p:txBody>
      </p:sp>
      <p:sp>
        <p:nvSpPr>
          <p:cNvPr id="6" name="TextBox 5"/>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7"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2615269014"/>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23360"/>
            <a:ext cx="12192000" cy="523220"/>
          </a:xfrm>
          <a:prstGeom prst="rect">
            <a:avLst/>
          </a:prstGeom>
          <a:noFill/>
        </p:spPr>
        <p:txBody>
          <a:bodyPr wrap="square" rtlCol="0">
            <a:spAutoFit/>
          </a:bodyPr>
          <a:lstStyle/>
          <a:p>
            <a:pPr algn="ctr"/>
            <a:r>
              <a:rPr lang="en-US" sz="2800" dirty="0">
                <a:solidFill>
                  <a:schemeClr val="bg1"/>
                </a:solidFill>
              </a:rPr>
              <a:t>Three real, rational roots.  Easily found from the graphical representation.</a:t>
            </a:r>
          </a:p>
        </p:txBody>
      </p:sp>
      <p:sp>
        <p:nvSpPr>
          <p:cNvPr id="6" name="Content Placeholder 2"/>
          <p:cNvSpPr txBox="1">
            <a:spLocks/>
          </p:cNvSpPr>
          <p:nvPr/>
        </p:nvSpPr>
        <p:spPr>
          <a:xfrm>
            <a:off x="3029494" y="2246274"/>
            <a:ext cx="6133012" cy="11867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7200" b="0" i="1" dirty="0">
              <a:solidFill>
                <a:schemeClr val="bg1"/>
              </a:solidFill>
              <a:latin typeface="Cambria Math" panose="02040503050406030204" pitchFamily="18" charset="0"/>
              <a:cs typeface="Times New Roman" panose="02020603050405020304" pitchFamily="18" charset="0"/>
            </a:endParaRPr>
          </a:p>
        </p:txBody>
      </p:sp>
      <p:sp>
        <p:nvSpPr>
          <p:cNvPr id="7" name="TextBox 6"/>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mc:AlternateContent xmlns:mc="http://schemas.openxmlformats.org/markup-compatibility/2006" xmlns:a14="http://schemas.microsoft.com/office/drawing/2010/main">
        <mc:Choice Requires="a14">
          <p:sp>
            <p:nvSpPr>
              <p:cNvPr id="8" name="Content Placeholder 2"/>
              <p:cNvSpPr txBox="1">
                <a:spLocks/>
              </p:cNvSpPr>
              <p:nvPr/>
            </p:nvSpPr>
            <p:spPr>
              <a:xfrm>
                <a:off x="906449" y="2510458"/>
                <a:ext cx="10614991" cy="11867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7200" i="1" smtClean="0">
                              <a:solidFill>
                                <a:schemeClr val="bg1"/>
                              </a:solidFill>
                              <a:latin typeface="Cambria Math" panose="02040503050406030204" pitchFamily="18" charset="0"/>
                              <a:cs typeface="Times New Roman" panose="02020603050405020304" pitchFamily="18" charset="0"/>
                            </a:rPr>
                          </m:ctrlPr>
                        </m:sSupPr>
                        <m:e>
                          <m:r>
                            <a:rPr lang="en-US" sz="7200" b="0" i="1" smtClean="0">
                              <a:solidFill>
                                <a:schemeClr val="bg1"/>
                              </a:solidFill>
                              <a:latin typeface="Cambria Math" panose="02040503050406030204" pitchFamily="18" charset="0"/>
                              <a:cs typeface="Times New Roman" panose="02020603050405020304" pitchFamily="18" charset="0"/>
                            </a:rPr>
                            <m:t>𝑥</m:t>
                          </m:r>
                        </m:e>
                        <m:sup>
                          <m:r>
                            <a:rPr lang="en-US" sz="7200" b="0" i="1" smtClean="0">
                              <a:solidFill>
                                <a:schemeClr val="bg1"/>
                              </a:solidFill>
                              <a:latin typeface="Cambria Math" panose="02040503050406030204" pitchFamily="18" charset="0"/>
                              <a:cs typeface="Times New Roman" panose="02020603050405020304" pitchFamily="18" charset="0"/>
                            </a:rPr>
                            <m:t>3</m:t>
                          </m:r>
                        </m:sup>
                      </m:sSup>
                      <m:r>
                        <a:rPr lang="en-US" sz="7200" i="1" smtClean="0">
                          <a:solidFill>
                            <a:schemeClr val="bg1"/>
                          </a:solidFill>
                          <a:latin typeface="Cambria Math" panose="02040503050406030204" pitchFamily="18" charset="0"/>
                          <a:cs typeface="Times New Roman" panose="02020603050405020304" pitchFamily="18" charset="0"/>
                        </a:rPr>
                        <m:t>+</m:t>
                      </m:r>
                      <m:sSup>
                        <m:sSupPr>
                          <m:ctrlPr>
                            <a:rPr lang="en-US" sz="7200" i="1" smtClean="0">
                              <a:solidFill>
                                <a:schemeClr val="bg1"/>
                              </a:solidFill>
                              <a:latin typeface="Cambria Math" panose="02040503050406030204" pitchFamily="18" charset="0"/>
                              <a:cs typeface="Times New Roman" panose="02020603050405020304" pitchFamily="18" charset="0"/>
                            </a:rPr>
                          </m:ctrlPr>
                        </m:sSupPr>
                        <m:e>
                          <m:r>
                            <a:rPr lang="en-US" sz="7200" b="0" i="1" smtClean="0">
                              <a:solidFill>
                                <a:schemeClr val="bg1"/>
                              </a:solidFill>
                              <a:latin typeface="Cambria Math" panose="02040503050406030204" pitchFamily="18" charset="0"/>
                              <a:cs typeface="Times New Roman" panose="02020603050405020304" pitchFamily="18" charset="0"/>
                            </a:rPr>
                            <m:t>𝑥</m:t>
                          </m:r>
                        </m:e>
                        <m:sup>
                          <m:r>
                            <a:rPr lang="en-US" sz="7200" b="0" i="1" smtClean="0">
                              <a:solidFill>
                                <a:schemeClr val="bg1"/>
                              </a:solidFill>
                              <a:latin typeface="Cambria Math" panose="02040503050406030204" pitchFamily="18" charset="0"/>
                              <a:cs typeface="Times New Roman" panose="02020603050405020304" pitchFamily="18" charset="0"/>
                            </a:rPr>
                            <m:t>2</m:t>
                          </m:r>
                        </m:sup>
                      </m:sSup>
                      <m:r>
                        <a:rPr lang="en-US" sz="7200" b="0" i="1" smtClean="0">
                          <a:solidFill>
                            <a:schemeClr val="bg1"/>
                          </a:solidFill>
                          <a:latin typeface="Cambria Math" panose="02040503050406030204" pitchFamily="18" charset="0"/>
                          <a:cs typeface="Times New Roman" panose="02020603050405020304" pitchFamily="18" charset="0"/>
                        </a:rPr>
                        <m:t>−2</m:t>
                      </m:r>
                      <m:r>
                        <a:rPr lang="en-US" sz="7200" b="0" i="1" smtClean="0">
                          <a:solidFill>
                            <a:schemeClr val="bg1"/>
                          </a:solidFill>
                          <a:latin typeface="Cambria Math" panose="02040503050406030204" pitchFamily="18" charset="0"/>
                          <a:cs typeface="Times New Roman" panose="02020603050405020304" pitchFamily="18" charset="0"/>
                        </a:rPr>
                        <m:t>𝑥</m:t>
                      </m:r>
                      <m:r>
                        <a:rPr lang="en-US" sz="7200" i="1" smtClean="0">
                          <a:solidFill>
                            <a:schemeClr val="bg1"/>
                          </a:solidFill>
                          <a:latin typeface="Cambria Math" panose="02040503050406030204" pitchFamily="18" charset="0"/>
                          <a:cs typeface="Times New Roman" panose="02020603050405020304" pitchFamily="18" charset="0"/>
                        </a:rPr>
                        <m:t>=</m:t>
                      </m:r>
                      <m:r>
                        <a:rPr lang="en-US" sz="7200" b="0" i="1" smtClean="0">
                          <a:solidFill>
                            <a:schemeClr val="bg1"/>
                          </a:solidFill>
                          <a:latin typeface="Cambria Math" panose="02040503050406030204" pitchFamily="18" charset="0"/>
                          <a:cs typeface="Times New Roman" panose="02020603050405020304" pitchFamily="18" charset="0"/>
                        </a:rPr>
                        <m:t>0</m:t>
                      </m:r>
                    </m:oMath>
                  </m:oMathPara>
                </a14:m>
                <a:endParaRPr lang="en-US" sz="7200" b="0" i="1" dirty="0">
                  <a:solidFill>
                    <a:schemeClr val="bg1"/>
                  </a:solidFill>
                  <a:latin typeface="Cambria Math" panose="02040503050406030204" pitchFamily="18" charset="0"/>
                  <a:cs typeface="Times New Roman" panose="02020603050405020304" pitchFamily="18" charset="0"/>
                </a:endParaRPr>
              </a:p>
              <a:p>
                <a:endParaRPr lang="en-US" sz="72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8" name="Content Placeholder 2"/>
              <p:cNvSpPr txBox="1">
                <a:spLocks noRot="1" noChangeAspect="1" noMove="1" noResize="1" noEditPoints="1" noAdjustHandles="1" noChangeArrowheads="1" noChangeShapeType="1" noTextEdit="1"/>
              </p:cNvSpPr>
              <p:nvPr/>
            </p:nvSpPr>
            <p:spPr>
              <a:xfrm>
                <a:off x="906449" y="2510458"/>
                <a:ext cx="10614991" cy="1186766"/>
              </a:xfrm>
              <a:prstGeom prst="rect">
                <a:avLst/>
              </a:prstGeom>
              <a:blipFill>
                <a:blip r:embed="rId2"/>
                <a:stretch>
                  <a:fillRect/>
                </a:stretch>
              </a:blipFill>
            </p:spPr>
            <p:txBody>
              <a:bodyPr/>
              <a:lstStyle/>
              <a:p>
                <a:r>
                  <a:rPr lang="en-US">
                    <a:noFill/>
                  </a:rPr>
                  <a:t> </a:t>
                </a:r>
              </a:p>
            </p:txBody>
          </p:sp>
        </mc:Fallback>
      </mc:AlternateContent>
      <p:sp>
        <p:nvSpPr>
          <p:cNvPr id="9"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2924319035"/>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23360"/>
            <a:ext cx="12192000" cy="523220"/>
          </a:xfrm>
          <a:prstGeom prst="rect">
            <a:avLst/>
          </a:prstGeom>
          <a:noFill/>
        </p:spPr>
        <p:txBody>
          <a:bodyPr wrap="square" rtlCol="0">
            <a:spAutoFit/>
          </a:bodyPr>
          <a:lstStyle/>
          <a:p>
            <a:pPr algn="ctr"/>
            <a:r>
              <a:rPr lang="en-US" sz="2800" dirty="0">
                <a:solidFill>
                  <a:schemeClr val="bg1"/>
                </a:solidFill>
              </a:rPr>
              <a:t>Graphical representation of the previous cubic.</a:t>
            </a:r>
          </a:p>
        </p:txBody>
      </p:sp>
      <p:sp>
        <p:nvSpPr>
          <p:cNvPr id="6" name="TextBox 5"/>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7"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866" y="1523444"/>
            <a:ext cx="2448267" cy="2372056"/>
          </a:xfrm>
          <a:prstGeom prst="rect">
            <a:avLst/>
          </a:prstGeom>
        </p:spPr>
      </p:pic>
    </p:spTree>
    <p:extLst>
      <p:ext uri="{BB962C8B-B14F-4D97-AF65-F5344CB8AC3E}">
        <p14:creationId xmlns:p14="http://schemas.microsoft.com/office/powerpoint/2010/main" val="1885575346"/>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1727200"/>
                <a:ext cx="12039600" cy="2062103"/>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p>
                        <m:sSupPr>
                          <m:ctrlPr>
                            <a:rPr lang="en-US" sz="3200" i="1" smtClean="0">
                              <a:solidFill>
                                <a:schemeClr val="bg1"/>
                              </a:solidFill>
                              <a:latin typeface="Cambria Math" panose="02040503050406030204" pitchFamily="18" charset="0"/>
                            </a:rPr>
                          </m:ctrlPr>
                        </m:sSupPr>
                        <m:e>
                          <m:r>
                            <a:rPr lang="en-US" sz="3200" b="0" i="1" smtClean="0">
                              <a:solidFill>
                                <a:schemeClr val="bg1"/>
                              </a:solidFill>
                              <a:latin typeface="Cambria Math" panose="02040503050406030204" pitchFamily="18" charset="0"/>
                            </a:rPr>
                            <m:t>𝑥</m:t>
                          </m:r>
                        </m:e>
                        <m:sup>
                          <m:r>
                            <a:rPr lang="en-US" sz="3200" b="0" i="1" smtClean="0">
                              <a:solidFill>
                                <a:schemeClr val="bg1"/>
                              </a:solidFill>
                              <a:latin typeface="Cambria Math" panose="02040503050406030204" pitchFamily="18" charset="0"/>
                            </a:rPr>
                            <m:t>3</m:t>
                          </m:r>
                        </m:sup>
                      </m:sSup>
                      <m:r>
                        <a:rPr lang="en-US" sz="3200" b="0" i="1" smtClean="0">
                          <a:solidFill>
                            <a:schemeClr val="bg1"/>
                          </a:solidFill>
                          <a:latin typeface="Cambria Math" panose="02040503050406030204" pitchFamily="18" charset="0"/>
                        </a:rPr>
                        <m:t>+</m:t>
                      </m:r>
                      <m:sSup>
                        <m:sSupPr>
                          <m:ctrlPr>
                            <a:rPr lang="en-US" sz="3200" b="0" i="1" smtClean="0">
                              <a:solidFill>
                                <a:schemeClr val="bg1"/>
                              </a:solidFill>
                              <a:latin typeface="Cambria Math" panose="02040503050406030204" pitchFamily="18" charset="0"/>
                            </a:rPr>
                          </m:ctrlPr>
                        </m:sSupPr>
                        <m:e>
                          <m:r>
                            <a:rPr lang="en-US" sz="3200" b="0" i="1" smtClean="0">
                              <a:solidFill>
                                <a:schemeClr val="bg1"/>
                              </a:solidFill>
                              <a:latin typeface="Cambria Math" panose="02040503050406030204" pitchFamily="18" charset="0"/>
                            </a:rPr>
                            <m:t>𝑥</m:t>
                          </m:r>
                        </m:e>
                        <m:sup>
                          <m:r>
                            <a:rPr lang="en-US" sz="3200" b="0" i="1" smtClean="0">
                              <a:solidFill>
                                <a:schemeClr val="bg1"/>
                              </a:solidFill>
                              <a:latin typeface="Cambria Math" panose="02040503050406030204" pitchFamily="18" charset="0"/>
                            </a:rPr>
                            <m:t>2</m:t>
                          </m:r>
                        </m:sup>
                      </m:sSup>
                      <m:r>
                        <a:rPr lang="en-US" sz="3200" b="0" i="1" smtClean="0">
                          <a:solidFill>
                            <a:schemeClr val="bg1"/>
                          </a:solidFill>
                          <a:latin typeface="Cambria Math" panose="02040503050406030204" pitchFamily="18" charset="0"/>
                        </a:rPr>
                        <m:t>−2</m:t>
                      </m:r>
                      <m:r>
                        <a:rPr lang="en-US" sz="3200" b="0" i="1" smtClean="0">
                          <a:solidFill>
                            <a:schemeClr val="bg1"/>
                          </a:solidFill>
                          <a:latin typeface="Cambria Math" panose="02040503050406030204" pitchFamily="18" charset="0"/>
                        </a:rPr>
                        <m:t>𝑥</m:t>
                      </m:r>
                      <m:r>
                        <a:rPr lang="en-US" sz="3200" b="0" i="1" smtClean="0">
                          <a:solidFill>
                            <a:schemeClr val="bg1"/>
                          </a:solidFill>
                          <a:latin typeface="Cambria Math" panose="02040503050406030204" pitchFamily="18" charset="0"/>
                        </a:rPr>
                        <m:t>+2=0</m:t>
                      </m:r>
                    </m:oMath>
                  </m:oMathPara>
                </a14:m>
                <a:endParaRPr lang="en-US" sz="3200" dirty="0">
                  <a:solidFill>
                    <a:schemeClr val="bg1"/>
                  </a:solidFill>
                </a:endParaRPr>
              </a:p>
              <a:p>
                <a:pPr algn="ctr"/>
                <a:r>
                  <a:rPr lang="en-US" sz="3200" dirty="0">
                    <a:solidFill>
                      <a:schemeClr val="bg1"/>
                    </a:solidFill>
                  </a:rPr>
                  <a:t>We can identify the number of real and non-real roots for this equation from the graphical representation. Can we visualize these roots in the graphical representation?</a:t>
                </a:r>
              </a:p>
            </p:txBody>
          </p:sp>
        </mc:Choice>
        <mc:Fallback xmlns="">
          <p:sp>
            <p:nvSpPr>
              <p:cNvPr id="2" name="TextBox 1"/>
              <p:cNvSpPr txBox="1">
                <a:spLocks noRot="1" noChangeAspect="1" noMove="1" noResize="1" noEditPoints="1" noAdjustHandles="1" noChangeArrowheads="1" noChangeShapeType="1" noTextEdit="1"/>
              </p:cNvSpPr>
              <p:nvPr/>
            </p:nvSpPr>
            <p:spPr>
              <a:xfrm>
                <a:off x="76200" y="1727200"/>
                <a:ext cx="12039600" cy="2062103"/>
              </a:xfrm>
              <a:prstGeom prst="rect">
                <a:avLst/>
              </a:prstGeom>
              <a:blipFill rotWithShape="0">
                <a:blip r:embed="rId2"/>
                <a:stretch>
                  <a:fillRect l="-861" r="-1620" b="-8555"/>
                </a:stretch>
              </a:blipFill>
            </p:spPr>
            <p:txBody>
              <a:bodyPr/>
              <a:lstStyle/>
              <a:p>
                <a:r>
                  <a:rPr lang="en-US">
                    <a:noFill/>
                  </a:rPr>
                  <a:t> </a:t>
                </a:r>
              </a:p>
            </p:txBody>
          </p:sp>
        </mc:Fallback>
      </mc:AlternateContent>
      <p:sp>
        <p:nvSpPr>
          <p:cNvPr id="5" name="TextBox 4"/>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6"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3788" y="4009996"/>
            <a:ext cx="2324424" cy="2257740"/>
          </a:xfrm>
          <a:prstGeom prst="rect">
            <a:avLst/>
          </a:prstGeom>
        </p:spPr>
      </p:pic>
    </p:spTree>
    <p:extLst>
      <p:ext uri="{BB962C8B-B14F-4D97-AF65-F5344CB8AC3E}">
        <p14:creationId xmlns:p14="http://schemas.microsoft.com/office/powerpoint/2010/main" val="1906911799"/>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76200" y="1468341"/>
                <a:ext cx="12039600" cy="4805931"/>
              </a:xfrm>
              <a:prstGeom prst="rect">
                <a:avLst/>
              </a:prstGeom>
              <a:noFill/>
            </p:spPr>
            <p:txBody>
              <a:bodyPr wrap="square" rtlCol="0">
                <a:spAutoFit/>
              </a:bodyPr>
              <a:lstStyle/>
              <a:p>
                <a:r>
                  <a:rPr lang="en-US" dirty="0" smtClean="0">
                    <a:solidFill>
                      <a:schemeClr val="bg1"/>
                    </a:solidFill>
                  </a:rPr>
                  <a:t>Any cubic equation can be reduced to the form</a:t>
                </a:r>
              </a:p>
              <a:p>
                <a14:m>
                  <m:oMathPara xmlns:m="http://schemas.openxmlformats.org/officeDocument/2006/math">
                    <m:oMathParaPr>
                      <m:jc m:val="centerGroup"/>
                    </m:oMathParaPr>
                    <m:oMath xmlns:m="http://schemas.openxmlformats.org/officeDocument/2006/math">
                      <m:sSup>
                        <m:sSupPr>
                          <m:ctrlPr>
                            <a:rPr lang="en-US" i="1">
                              <a:solidFill>
                                <a:schemeClr val="bg1"/>
                              </a:solidFill>
                            </a:rPr>
                          </m:ctrlPr>
                        </m:sSupPr>
                        <m:e>
                          <m:r>
                            <a:rPr lang="en-US" i="1">
                              <a:solidFill>
                                <a:schemeClr val="bg1"/>
                              </a:solidFill>
                            </a:rPr>
                            <m:t>𝑥</m:t>
                          </m:r>
                        </m:e>
                        <m:sup>
                          <m:r>
                            <a:rPr lang="en-US" i="1">
                              <a:solidFill>
                                <a:schemeClr val="bg1"/>
                              </a:solidFill>
                            </a:rPr>
                            <m:t>3</m:t>
                          </m:r>
                        </m:sup>
                      </m:sSup>
                      <m:r>
                        <a:rPr lang="en-US" i="1">
                          <a:solidFill>
                            <a:schemeClr val="bg1"/>
                          </a:solidFill>
                        </a:rPr>
                        <m:t>+</m:t>
                      </m:r>
                      <m:r>
                        <a:rPr lang="en-US" i="1">
                          <a:solidFill>
                            <a:schemeClr val="bg1"/>
                          </a:solidFill>
                        </a:rPr>
                        <m:t>𝑝𝑥</m:t>
                      </m:r>
                      <m:r>
                        <a:rPr lang="en-US" i="1">
                          <a:solidFill>
                            <a:schemeClr val="bg1"/>
                          </a:solidFill>
                        </a:rPr>
                        <m:t>+</m:t>
                      </m:r>
                      <m:r>
                        <a:rPr lang="en-US" i="1">
                          <a:solidFill>
                            <a:schemeClr val="bg1"/>
                          </a:solidFill>
                        </a:rPr>
                        <m:t>𝑞</m:t>
                      </m:r>
                      <m:r>
                        <a:rPr lang="en-US" i="1">
                          <a:solidFill>
                            <a:schemeClr val="bg1"/>
                          </a:solidFill>
                        </a:rPr>
                        <m:t>=0</m:t>
                      </m:r>
                    </m:oMath>
                  </m:oMathPara>
                </a14:m>
                <a:endParaRPr lang="en-US" dirty="0">
                  <a:solidFill>
                    <a:schemeClr val="bg1"/>
                  </a:solidFill>
                </a:endParaRPr>
              </a:p>
              <a:p>
                <a:r>
                  <a:rPr lang="en-US" dirty="0">
                    <a:solidFill>
                      <a:schemeClr val="bg1"/>
                    </a:solidFill>
                  </a:rPr>
                  <a:t>The </a:t>
                </a:r>
                <a:r>
                  <a:rPr lang="en-US" dirty="0" err="1">
                    <a:solidFill>
                      <a:schemeClr val="bg1"/>
                    </a:solidFill>
                  </a:rPr>
                  <a:t>Cardano</a:t>
                </a:r>
                <a:r>
                  <a:rPr lang="en-US" dirty="0">
                    <a:solidFill>
                      <a:schemeClr val="bg1"/>
                    </a:solidFill>
                  </a:rPr>
                  <a:t> formula for the roots has the </a:t>
                </a:r>
                <a:r>
                  <a:rPr lang="en-US" dirty="0" smtClean="0">
                    <a:solidFill>
                      <a:schemeClr val="bg1"/>
                    </a:solidFill>
                  </a:rPr>
                  <a:t>form</a:t>
                </a:r>
                <a:endParaRPr lang="en-US" dirty="0">
                  <a:solidFill>
                    <a:schemeClr val="bg1"/>
                  </a:solidFill>
                </a:endParaRPr>
              </a:p>
              <a:p>
                <a14:m>
                  <m:oMathPara xmlns:m="http://schemas.openxmlformats.org/officeDocument/2006/math">
                    <m:oMathParaPr>
                      <m:jc m:val="centerGroup"/>
                    </m:oMathParaPr>
                    <m:oMath xmlns:m="http://schemas.openxmlformats.org/officeDocument/2006/math">
                      <m:r>
                        <a:rPr lang="en-US" i="1">
                          <a:solidFill>
                            <a:schemeClr val="bg1"/>
                          </a:solidFill>
                        </a:rPr>
                        <m:t>𝑥</m:t>
                      </m:r>
                      <m:r>
                        <a:rPr lang="en-US" i="1">
                          <a:solidFill>
                            <a:schemeClr val="bg1"/>
                          </a:solidFill>
                        </a:rPr>
                        <m:t>=</m:t>
                      </m:r>
                      <m:rad>
                        <m:radPr>
                          <m:ctrlPr>
                            <a:rPr lang="en-US" i="1">
                              <a:solidFill>
                                <a:schemeClr val="bg1"/>
                              </a:solidFill>
                            </a:rPr>
                          </m:ctrlPr>
                        </m:radPr>
                        <m:deg>
                          <m:r>
                            <a:rPr lang="en-US" i="1">
                              <a:solidFill>
                                <a:schemeClr val="bg1"/>
                              </a:solidFill>
                            </a:rPr>
                            <m:t>3</m:t>
                          </m:r>
                        </m:deg>
                        <m:e>
                          <m:r>
                            <a:rPr lang="en-US" i="1">
                              <a:solidFill>
                                <a:schemeClr val="bg1"/>
                              </a:solidFill>
                            </a:rPr>
                            <m:t>−</m:t>
                          </m:r>
                          <m:f>
                            <m:fPr>
                              <m:ctrlPr>
                                <a:rPr lang="en-US" i="1">
                                  <a:solidFill>
                                    <a:schemeClr val="bg1"/>
                                  </a:solidFill>
                                </a:rPr>
                              </m:ctrlPr>
                            </m:fPr>
                            <m:num>
                              <m:r>
                                <a:rPr lang="en-US" i="1">
                                  <a:solidFill>
                                    <a:schemeClr val="bg1"/>
                                  </a:solidFill>
                                </a:rPr>
                                <m:t>𝑞</m:t>
                              </m:r>
                            </m:num>
                            <m:den>
                              <m:r>
                                <a:rPr lang="en-US" i="1">
                                  <a:solidFill>
                                    <a:schemeClr val="bg1"/>
                                  </a:solidFill>
                                </a:rPr>
                                <m:t>2</m:t>
                              </m:r>
                            </m:den>
                          </m:f>
                          <m:r>
                            <a:rPr lang="en-US" i="1">
                              <a:solidFill>
                                <a:schemeClr val="bg1"/>
                              </a:solidFill>
                            </a:rPr>
                            <m:t>+</m:t>
                          </m:r>
                          <m:rad>
                            <m:radPr>
                              <m:degHide m:val="on"/>
                              <m:ctrlPr>
                                <a:rPr lang="en-US" i="1">
                                  <a:solidFill>
                                    <a:schemeClr val="bg1"/>
                                  </a:solidFill>
                                </a:rPr>
                              </m:ctrlPr>
                            </m:radPr>
                            <m:deg/>
                            <m:e>
                              <m:f>
                                <m:fPr>
                                  <m:ctrlPr>
                                    <a:rPr lang="en-US" i="1">
                                      <a:solidFill>
                                        <a:schemeClr val="bg1"/>
                                      </a:solidFill>
                                    </a:rPr>
                                  </m:ctrlPr>
                                </m:fPr>
                                <m:num>
                                  <m:sSup>
                                    <m:sSupPr>
                                      <m:ctrlPr>
                                        <a:rPr lang="en-US" i="1">
                                          <a:solidFill>
                                            <a:schemeClr val="bg1"/>
                                          </a:solidFill>
                                        </a:rPr>
                                      </m:ctrlPr>
                                    </m:sSupPr>
                                    <m:e>
                                      <m:r>
                                        <a:rPr lang="en-US" i="1">
                                          <a:solidFill>
                                            <a:schemeClr val="bg1"/>
                                          </a:solidFill>
                                        </a:rPr>
                                        <m:t>𝑞</m:t>
                                      </m:r>
                                    </m:e>
                                    <m:sup>
                                      <m:r>
                                        <a:rPr lang="en-US" i="1">
                                          <a:solidFill>
                                            <a:schemeClr val="bg1"/>
                                          </a:solidFill>
                                        </a:rPr>
                                        <m:t>2</m:t>
                                      </m:r>
                                    </m:sup>
                                  </m:sSup>
                                </m:num>
                                <m:den>
                                  <m:r>
                                    <a:rPr lang="en-US" i="1">
                                      <a:solidFill>
                                        <a:schemeClr val="bg1"/>
                                      </a:solidFill>
                                    </a:rPr>
                                    <m:t>4</m:t>
                                  </m:r>
                                </m:den>
                              </m:f>
                              <m:r>
                                <a:rPr lang="en-US" i="1">
                                  <a:solidFill>
                                    <a:schemeClr val="bg1"/>
                                  </a:solidFill>
                                </a:rPr>
                                <m:t>+</m:t>
                              </m:r>
                              <m:f>
                                <m:fPr>
                                  <m:ctrlPr>
                                    <a:rPr lang="en-US" i="1">
                                      <a:solidFill>
                                        <a:schemeClr val="bg1"/>
                                      </a:solidFill>
                                    </a:rPr>
                                  </m:ctrlPr>
                                </m:fPr>
                                <m:num>
                                  <m:sSup>
                                    <m:sSupPr>
                                      <m:ctrlPr>
                                        <a:rPr lang="en-US" i="1">
                                          <a:solidFill>
                                            <a:schemeClr val="bg1"/>
                                          </a:solidFill>
                                        </a:rPr>
                                      </m:ctrlPr>
                                    </m:sSupPr>
                                    <m:e>
                                      <m:r>
                                        <a:rPr lang="en-US" i="1">
                                          <a:solidFill>
                                            <a:schemeClr val="bg1"/>
                                          </a:solidFill>
                                        </a:rPr>
                                        <m:t>𝑝</m:t>
                                      </m:r>
                                    </m:e>
                                    <m:sup>
                                      <m:r>
                                        <a:rPr lang="en-US" i="1">
                                          <a:solidFill>
                                            <a:schemeClr val="bg1"/>
                                          </a:solidFill>
                                        </a:rPr>
                                        <m:t>3</m:t>
                                      </m:r>
                                    </m:sup>
                                  </m:sSup>
                                </m:num>
                                <m:den>
                                  <m:r>
                                    <a:rPr lang="en-US" i="1">
                                      <a:solidFill>
                                        <a:schemeClr val="bg1"/>
                                      </a:solidFill>
                                    </a:rPr>
                                    <m:t>27</m:t>
                                  </m:r>
                                </m:den>
                              </m:f>
                            </m:e>
                          </m:rad>
                        </m:e>
                      </m:rad>
                      <m:r>
                        <a:rPr lang="en-US" i="1">
                          <a:solidFill>
                            <a:schemeClr val="bg1"/>
                          </a:solidFill>
                        </a:rPr>
                        <m:t>+</m:t>
                      </m:r>
                      <m:rad>
                        <m:radPr>
                          <m:ctrlPr>
                            <a:rPr lang="en-US" i="1">
                              <a:solidFill>
                                <a:schemeClr val="bg1"/>
                              </a:solidFill>
                            </a:rPr>
                          </m:ctrlPr>
                        </m:radPr>
                        <m:deg>
                          <m:r>
                            <a:rPr lang="en-US" i="1">
                              <a:solidFill>
                                <a:schemeClr val="bg1"/>
                              </a:solidFill>
                            </a:rPr>
                            <m:t>3</m:t>
                          </m:r>
                        </m:deg>
                        <m:e>
                          <m:r>
                            <a:rPr lang="en-US" i="1">
                              <a:solidFill>
                                <a:schemeClr val="bg1"/>
                              </a:solidFill>
                            </a:rPr>
                            <m:t>−</m:t>
                          </m:r>
                          <m:f>
                            <m:fPr>
                              <m:ctrlPr>
                                <a:rPr lang="en-US" i="1">
                                  <a:solidFill>
                                    <a:schemeClr val="bg1"/>
                                  </a:solidFill>
                                </a:rPr>
                              </m:ctrlPr>
                            </m:fPr>
                            <m:num>
                              <m:r>
                                <a:rPr lang="en-US" i="1">
                                  <a:solidFill>
                                    <a:schemeClr val="bg1"/>
                                  </a:solidFill>
                                </a:rPr>
                                <m:t>𝑞</m:t>
                              </m:r>
                            </m:num>
                            <m:den>
                              <m:r>
                                <a:rPr lang="en-US" i="1">
                                  <a:solidFill>
                                    <a:schemeClr val="bg1"/>
                                  </a:solidFill>
                                </a:rPr>
                                <m:t>2</m:t>
                              </m:r>
                            </m:den>
                          </m:f>
                          <m:r>
                            <a:rPr lang="en-US" i="1">
                              <a:solidFill>
                                <a:schemeClr val="bg1"/>
                              </a:solidFill>
                            </a:rPr>
                            <m:t>−</m:t>
                          </m:r>
                          <m:rad>
                            <m:radPr>
                              <m:degHide m:val="on"/>
                              <m:ctrlPr>
                                <a:rPr lang="en-US" i="1">
                                  <a:solidFill>
                                    <a:schemeClr val="bg1"/>
                                  </a:solidFill>
                                </a:rPr>
                              </m:ctrlPr>
                            </m:radPr>
                            <m:deg/>
                            <m:e>
                              <m:f>
                                <m:fPr>
                                  <m:ctrlPr>
                                    <a:rPr lang="en-US" i="1">
                                      <a:solidFill>
                                        <a:schemeClr val="bg1"/>
                                      </a:solidFill>
                                    </a:rPr>
                                  </m:ctrlPr>
                                </m:fPr>
                                <m:num>
                                  <m:sSup>
                                    <m:sSupPr>
                                      <m:ctrlPr>
                                        <a:rPr lang="en-US" i="1">
                                          <a:solidFill>
                                            <a:schemeClr val="bg1"/>
                                          </a:solidFill>
                                        </a:rPr>
                                      </m:ctrlPr>
                                    </m:sSupPr>
                                    <m:e>
                                      <m:r>
                                        <a:rPr lang="en-US" i="1">
                                          <a:solidFill>
                                            <a:schemeClr val="bg1"/>
                                          </a:solidFill>
                                        </a:rPr>
                                        <m:t>𝑞</m:t>
                                      </m:r>
                                    </m:e>
                                    <m:sup>
                                      <m:r>
                                        <a:rPr lang="en-US" i="1">
                                          <a:solidFill>
                                            <a:schemeClr val="bg1"/>
                                          </a:solidFill>
                                        </a:rPr>
                                        <m:t>2</m:t>
                                      </m:r>
                                    </m:sup>
                                  </m:sSup>
                                </m:num>
                                <m:den>
                                  <m:r>
                                    <a:rPr lang="en-US" i="1">
                                      <a:solidFill>
                                        <a:schemeClr val="bg1"/>
                                      </a:solidFill>
                                    </a:rPr>
                                    <m:t>4</m:t>
                                  </m:r>
                                </m:den>
                              </m:f>
                              <m:r>
                                <a:rPr lang="en-US" i="1">
                                  <a:solidFill>
                                    <a:schemeClr val="bg1"/>
                                  </a:solidFill>
                                </a:rPr>
                                <m:t>+</m:t>
                              </m:r>
                              <m:f>
                                <m:fPr>
                                  <m:ctrlPr>
                                    <a:rPr lang="en-US" i="1">
                                      <a:solidFill>
                                        <a:schemeClr val="bg1"/>
                                      </a:solidFill>
                                    </a:rPr>
                                  </m:ctrlPr>
                                </m:fPr>
                                <m:num>
                                  <m:sSup>
                                    <m:sSupPr>
                                      <m:ctrlPr>
                                        <a:rPr lang="en-US" i="1">
                                          <a:solidFill>
                                            <a:schemeClr val="bg1"/>
                                          </a:solidFill>
                                        </a:rPr>
                                      </m:ctrlPr>
                                    </m:sSupPr>
                                    <m:e>
                                      <m:r>
                                        <a:rPr lang="en-US" i="1">
                                          <a:solidFill>
                                            <a:schemeClr val="bg1"/>
                                          </a:solidFill>
                                        </a:rPr>
                                        <m:t>𝑝</m:t>
                                      </m:r>
                                    </m:e>
                                    <m:sup>
                                      <m:r>
                                        <a:rPr lang="en-US" i="1">
                                          <a:solidFill>
                                            <a:schemeClr val="bg1"/>
                                          </a:solidFill>
                                        </a:rPr>
                                        <m:t>3</m:t>
                                      </m:r>
                                    </m:sup>
                                  </m:sSup>
                                </m:num>
                                <m:den>
                                  <m:r>
                                    <a:rPr lang="en-US" i="1">
                                      <a:solidFill>
                                        <a:schemeClr val="bg1"/>
                                      </a:solidFill>
                                    </a:rPr>
                                    <m:t>27</m:t>
                                  </m:r>
                                </m:den>
                              </m:f>
                            </m:e>
                          </m:rad>
                        </m:e>
                      </m:rad>
                    </m:oMath>
                  </m:oMathPara>
                </a14:m>
                <a:endParaRPr lang="en-US" dirty="0">
                  <a:solidFill>
                    <a:schemeClr val="bg1"/>
                  </a:solidFill>
                </a:endParaRPr>
              </a:p>
              <a:p>
                <a:r>
                  <a:rPr lang="en-US" dirty="0">
                    <a:solidFill>
                      <a:schemeClr val="bg1"/>
                    </a:solidFill>
                  </a:rPr>
                  <a:t>Then one must choose </a:t>
                </a:r>
                <a14:m>
                  <m:oMath xmlns:m="http://schemas.openxmlformats.org/officeDocument/2006/math">
                    <m:r>
                      <a:rPr lang="en-US" i="1">
                        <a:solidFill>
                          <a:schemeClr val="bg1"/>
                        </a:solidFill>
                      </a:rPr>
                      <m:t>𝛼</m:t>
                    </m:r>
                  </m:oMath>
                </a14:m>
                <a:r>
                  <a:rPr lang="en-US" dirty="0">
                    <a:solidFill>
                      <a:schemeClr val="bg1"/>
                    </a:solidFill>
                  </a:rPr>
                  <a:t> and </a:t>
                </a:r>
                <a14:m>
                  <m:oMath xmlns:m="http://schemas.openxmlformats.org/officeDocument/2006/math">
                    <m:r>
                      <a:rPr lang="en-US" i="1">
                        <a:solidFill>
                          <a:schemeClr val="bg1"/>
                        </a:solidFill>
                      </a:rPr>
                      <m:t>𝛽</m:t>
                    </m:r>
                  </m:oMath>
                </a14:m>
                <a:r>
                  <a:rPr lang="en-US" dirty="0" smtClean="0">
                    <a:solidFill>
                      <a:schemeClr val="bg1"/>
                    </a:solidFill>
                  </a:rPr>
                  <a:t>, </a:t>
                </a:r>
                <a:endParaRPr lang="en-US" dirty="0">
                  <a:solidFill>
                    <a:schemeClr val="bg1"/>
                  </a:solidFill>
                </a:endParaRPr>
              </a:p>
              <a:p>
                <a14:m>
                  <m:oMathPara xmlns:m="http://schemas.openxmlformats.org/officeDocument/2006/math">
                    <m:oMathParaPr>
                      <m:jc m:val="centerGroup"/>
                    </m:oMathParaPr>
                    <m:oMath xmlns:m="http://schemas.openxmlformats.org/officeDocument/2006/math">
                      <m:r>
                        <a:rPr lang="en-US" i="1">
                          <a:solidFill>
                            <a:schemeClr val="bg1"/>
                          </a:solidFill>
                        </a:rPr>
                        <m:t>𝛼</m:t>
                      </m:r>
                      <m:r>
                        <a:rPr lang="en-US" i="1">
                          <a:solidFill>
                            <a:schemeClr val="bg1"/>
                          </a:solidFill>
                        </a:rPr>
                        <m:t>=</m:t>
                      </m:r>
                      <m:rad>
                        <m:radPr>
                          <m:ctrlPr>
                            <a:rPr lang="en-US" i="1">
                              <a:solidFill>
                                <a:schemeClr val="bg1"/>
                              </a:solidFill>
                            </a:rPr>
                          </m:ctrlPr>
                        </m:radPr>
                        <m:deg>
                          <m:r>
                            <a:rPr lang="en-US" i="1">
                              <a:solidFill>
                                <a:schemeClr val="bg1"/>
                              </a:solidFill>
                            </a:rPr>
                            <m:t>3</m:t>
                          </m:r>
                        </m:deg>
                        <m:e>
                          <m:r>
                            <a:rPr lang="en-US" i="1">
                              <a:solidFill>
                                <a:schemeClr val="bg1"/>
                              </a:solidFill>
                            </a:rPr>
                            <m:t>−</m:t>
                          </m:r>
                          <m:f>
                            <m:fPr>
                              <m:ctrlPr>
                                <a:rPr lang="en-US" i="1">
                                  <a:solidFill>
                                    <a:schemeClr val="bg1"/>
                                  </a:solidFill>
                                </a:rPr>
                              </m:ctrlPr>
                            </m:fPr>
                            <m:num>
                              <m:r>
                                <a:rPr lang="en-US" i="1">
                                  <a:solidFill>
                                    <a:schemeClr val="bg1"/>
                                  </a:solidFill>
                                </a:rPr>
                                <m:t>𝑞</m:t>
                              </m:r>
                            </m:num>
                            <m:den>
                              <m:r>
                                <a:rPr lang="en-US" i="1">
                                  <a:solidFill>
                                    <a:schemeClr val="bg1"/>
                                  </a:solidFill>
                                </a:rPr>
                                <m:t>2</m:t>
                              </m:r>
                            </m:den>
                          </m:f>
                          <m:r>
                            <a:rPr lang="en-US" i="1">
                              <a:solidFill>
                                <a:schemeClr val="bg1"/>
                              </a:solidFill>
                            </a:rPr>
                            <m:t>+</m:t>
                          </m:r>
                          <m:rad>
                            <m:radPr>
                              <m:degHide m:val="on"/>
                              <m:ctrlPr>
                                <a:rPr lang="en-US" i="1">
                                  <a:solidFill>
                                    <a:schemeClr val="bg1"/>
                                  </a:solidFill>
                                </a:rPr>
                              </m:ctrlPr>
                            </m:radPr>
                            <m:deg/>
                            <m:e>
                              <m:f>
                                <m:fPr>
                                  <m:ctrlPr>
                                    <a:rPr lang="en-US" i="1">
                                      <a:solidFill>
                                        <a:schemeClr val="bg1"/>
                                      </a:solidFill>
                                    </a:rPr>
                                  </m:ctrlPr>
                                </m:fPr>
                                <m:num>
                                  <m:sSup>
                                    <m:sSupPr>
                                      <m:ctrlPr>
                                        <a:rPr lang="en-US" i="1">
                                          <a:solidFill>
                                            <a:schemeClr val="bg1"/>
                                          </a:solidFill>
                                        </a:rPr>
                                      </m:ctrlPr>
                                    </m:sSupPr>
                                    <m:e>
                                      <m:r>
                                        <a:rPr lang="en-US" i="1">
                                          <a:solidFill>
                                            <a:schemeClr val="bg1"/>
                                          </a:solidFill>
                                        </a:rPr>
                                        <m:t>𝑞</m:t>
                                      </m:r>
                                    </m:e>
                                    <m:sup>
                                      <m:r>
                                        <a:rPr lang="en-US" i="1">
                                          <a:solidFill>
                                            <a:schemeClr val="bg1"/>
                                          </a:solidFill>
                                        </a:rPr>
                                        <m:t>2</m:t>
                                      </m:r>
                                    </m:sup>
                                  </m:sSup>
                                </m:num>
                                <m:den>
                                  <m:r>
                                    <a:rPr lang="en-US" i="1">
                                      <a:solidFill>
                                        <a:schemeClr val="bg1"/>
                                      </a:solidFill>
                                    </a:rPr>
                                    <m:t>4</m:t>
                                  </m:r>
                                </m:den>
                              </m:f>
                              <m:r>
                                <a:rPr lang="en-US" i="1">
                                  <a:solidFill>
                                    <a:schemeClr val="bg1"/>
                                  </a:solidFill>
                                </a:rPr>
                                <m:t>+</m:t>
                              </m:r>
                              <m:f>
                                <m:fPr>
                                  <m:ctrlPr>
                                    <a:rPr lang="en-US" i="1">
                                      <a:solidFill>
                                        <a:schemeClr val="bg1"/>
                                      </a:solidFill>
                                    </a:rPr>
                                  </m:ctrlPr>
                                </m:fPr>
                                <m:num>
                                  <m:sSup>
                                    <m:sSupPr>
                                      <m:ctrlPr>
                                        <a:rPr lang="en-US" i="1">
                                          <a:solidFill>
                                            <a:schemeClr val="bg1"/>
                                          </a:solidFill>
                                        </a:rPr>
                                      </m:ctrlPr>
                                    </m:sSupPr>
                                    <m:e>
                                      <m:r>
                                        <a:rPr lang="en-US" i="1">
                                          <a:solidFill>
                                            <a:schemeClr val="bg1"/>
                                          </a:solidFill>
                                        </a:rPr>
                                        <m:t>𝑝</m:t>
                                      </m:r>
                                    </m:e>
                                    <m:sup>
                                      <m:r>
                                        <a:rPr lang="en-US" i="1">
                                          <a:solidFill>
                                            <a:schemeClr val="bg1"/>
                                          </a:solidFill>
                                        </a:rPr>
                                        <m:t>3</m:t>
                                      </m:r>
                                    </m:sup>
                                  </m:sSup>
                                </m:num>
                                <m:den>
                                  <m:r>
                                    <a:rPr lang="en-US" i="1">
                                      <a:solidFill>
                                        <a:schemeClr val="bg1"/>
                                      </a:solidFill>
                                    </a:rPr>
                                    <m:t>27</m:t>
                                  </m:r>
                                </m:den>
                              </m:f>
                            </m:e>
                          </m:rad>
                        </m:e>
                      </m:rad>
                    </m:oMath>
                  </m:oMathPara>
                </a14:m>
                <a:endParaRPr lang="en-US" dirty="0">
                  <a:solidFill>
                    <a:schemeClr val="bg1"/>
                  </a:solidFill>
                </a:endParaRPr>
              </a:p>
              <a:p>
                <a14:m>
                  <m:oMathPara xmlns:m="http://schemas.openxmlformats.org/officeDocument/2006/math">
                    <m:oMathParaPr>
                      <m:jc m:val="centerGroup"/>
                    </m:oMathParaPr>
                    <m:oMath xmlns:m="http://schemas.openxmlformats.org/officeDocument/2006/math">
                      <m:r>
                        <a:rPr lang="en-US" i="1">
                          <a:solidFill>
                            <a:schemeClr val="bg1"/>
                          </a:solidFill>
                        </a:rPr>
                        <m:t>𝛽</m:t>
                      </m:r>
                      <m:r>
                        <a:rPr lang="en-US" i="1">
                          <a:solidFill>
                            <a:schemeClr val="bg1"/>
                          </a:solidFill>
                        </a:rPr>
                        <m:t>=</m:t>
                      </m:r>
                      <m:rad>
                        <m:radPr>
                          <m:ctrlPr>
                            <a:rPr lang="en-US" i="1">
                              <a:solidFill>
                                <a:schemeClr val="bg1"/>
                              </a:solidFill>
                            </a:rPr>
                          </m:ctrlPr>
                        </m:radPr>
                        <m:deg>
                          <m:r>
                            <a:rPr lang="en-US" i="1">
                              <a:solidFill>
                                <a:schemeClr val="bg1"/>
                              </a:solidFill>
                            </a:rPr>
                            <m:t>3</m:t>
                          </m:r>
                        </m:deg>
                        <m:e>
                          <m:r>
                            <a:rPr lang="en-US" i="1">
                              <a:solidFill>
                                <a:schemeClr val="bg1"/>
                              </a:solidFill>
                            </a:rPr>
                            <m:t>−</m:t>
                          </m:r>
                          <m:f>
                            <m:fPr>
                              <m:ctrlPr>
                                <a:rPr lang="en-US" i="1">
                                  <a:solidFill>
                                    <a:schemeClr val="bg1"/>
                                  </a:solidFill>
                                </a:rPr>
                              </m:ctrlPr>
                            </m:fPr>
                            <m:num>
                              <m:r>
                                <a:rPr lang="en-US" i="1">
                                  <a:solidFill>
                                    <a:schemeClr val="bg1"/>
                                  </a:solidFill>
                                </a:rPr>
                                <m:t>𝑞</m:t>
                              </m:r>
                            </m:num>
                            <m:den>
                              <m:r>
                                <a:rPr lang="en-US" i="1">
                                  <a:solidFill>
                                    <a:schemeClr val="bg1"/>
                                  </a:solidFill>
                                </a:rPr>
                                <m:t>2</m:t>
                              </m:r>
                            </m:den>
                          </m:f>
                          <m:r>
                            <a:rPr lang="en-US" i="1">
                              <a:solidFill>
                                <a:schemeClr val="bg1"/>
                              </a:solidFill>
                            </a:rPr>
                            <m:t>−</m:t>
                          </m:r>
                          <m:rad>
                            <m:radPr>
                              <m:degHide m:val="on"/>
                              <m:ctrlPr>
                                <a:rPr lang="en-US" i="1">
                                  <a:solidFill>
                                    <a:schemeClr val="bg1"/>
                                  </a:solidFill>
                                </a:rPr>
                              </m:ctrlPr>
                            </m:radPr>
                            <m:deg/>
                            <m:e>
                              <m:f>
                                <m:fPr>
                                  <m:ctrlPr>
                                    <a:rPr lang="en-US" i="1">
                                      <a:solidFill>
                                        <a:schemeClr val="bg1"/>
                                      </a:solidFill>
                                    </a:rPr>
                                  </m:ctrlPr>
                                </m:fPr>
                                <m:num>
                                  <m:sSup>
                                    <m:sSupPr>
                                      <m:ctrlPr>
                                        <a:rPr lang="en-US" i="1">
                                          <a:solidFill>
                                            <a:schemeClr val="bg1"/>
                                          </a:solidFill>
                                        </a:rPr>
                                      </m:ctrlPr>
                                    </m:sSupPr>
                                    <m:e>
                                      <m:r>
                                        <a:rPr lang="en-US" i="1">
                                          <a:solidFill>
                                            <a:schemeClr val="bg1"/>
                                          </a:solidFill>
                                        </a:rPr>
                                        <m:t>𝑞</m:t>
                                      </m:r>
                                    </m:e>
                                    <m:sup>
                                      <m:r>
                                        <a:rPr lang="en-US" i="1">
                                          <a:solidFill>
                                            <a:schemeClr val="bg1"/>
                                          </a:solidFill>
                                        </a:rPr>
                                        <m:t>2</m:t>
                                      </m:r>
                                    </m:sup>
                                  </m:sSup>
                                </m:num>
                                <m:den>
                                  <m:r>
                                    <a:rPr lang="en-US" i="1">
                                      <a:solidFill>
                                        <a:schemeClr val="bg1"/>
                                      </a:solidFill>
                                    </a:rPr>
                                    <m:t>4</m:t>
                                  </m:r>
                                </m:den>
                              </m:f>
                              <m:r>
                                <a:rPr lang="en-US" i="1">
                                  <a:solidFill>
                                    <a:schemeClr val="bg1"/>
                                  </a:solidFill>
                                </a:rPr>
                                <m:t>+</m:t>
                              </m:r>
                              <m:f>
                                <m:fPr>
                                  <m:ctrlPr>
                                    <a:rPr lang="en-US" i="1">
                                      <a:solidFill>
                                        <a:schemeClr val="bg1"/>
                                      </a:solidFill>
                                    </a:rPr>
                                  </m:ctrlPr>
                                </m:fPr>
                                <m:num>
                                  <m:sSup>
                                    <m:sSupPr>
                                      <m:ctrlPr>
                                        <a:rPr lang="en-US" i="1">
                                          <a:solidFill>
                                            <a:schemeClr val="bg1"/>
                                          </a:solidFill>
                                        </a:rPr>
                                      </m:ctrlPr>
                                    </m:sSupPr>
                                    <m:e>
                                      <m:r>
                                        <a:rPr lang="en-US" i="1">
                                          <a:solidFill>
                                            <a:schemeClr val="bg1"/>
                                          </a:solidFill>
                                        </a:rPr>
                                        <m:t>𝑝</m:t>
                                      </m:r>
                                    </m:e>
                                    <m:sup>
                                      <m:r>
                                        <a:rPr lang="en-US" i="1">
                                          <a:solidFill>
                                            <a:schemeClr val="bg1"/>
                                          </a:solidFill>
                                        </a:rPr>
                                        <m:t>3</m:t>
                                      </m:r>
                                    </m:sup>
                                  </m:sSup>
                                </m:num>
                                <m:den>
                                  <m:r>
                                    <a:rPr lang="en-US" i="1">
                                      <a:solidFill>
                                        <a:schemeClr val="bg1"/>
                                      </a:solidFill>
                                    </a:rPr>
                                    <m:t>27</m:t>
                                  </m:r>
                                </m:den>
                              </m:f>
                            </m:e>
                          </m:rad>
                        </m:e>
                      </m:rad>
                    </m:oMath>
                  </m:oMathPara>
                </a14:m>
                <a:endParaRPr lang="en-US" dirty="0">
                  <a:solidFill>
                    <a:schemeClr val="bg1"/>
                  </a:solidFill>
                </a:endParaRPr>
              </a:p>
              <a:p>
                <a:r>
                  <a:rPr lang="en-US" dirty="0">
                    <a:solidFill>
                      <a:schemeClr val="bg1"/>
                    </a:solidFill>
                  </a:rPr>
                  <a:t>s</a:t>
                </a:r>
                <a:r>
                  <a:rPr lang="en-US" dirty="0" smtClean="0">
                    <a:solidFill>
                      <a:schemeClr val="bg1"/>
                    </a:solidFill>
                  </a:rPr>
                  <a:t>uch </a:t>
                </a:r>
                <a:r>
                  <a:rPr lang="en-US" dirty="0">
                    <a:solidFill>
                      <a:schemeClr val="bg1"/>
                    </a:solidFill>
                  </a:rPr>
                  <a:t>that </a:t>
                </a:r>
                <a14:m>
                  <m:oMath xmlns:m="http://schemas.openxmlformats.org/officeDocument/2006/math">
                    <m:r>
                      <a:rPr lang="en-US" i="1">
                        <a:solidFill>
                          <a:schemeClr val="bg1"/>
                        </a:solidFill>
                      </a:rPr>
                      <m:t>𝛼𝛽</m:t>
                    </m:r>
                    <m:r>
                      <a:rPr lang="en-US" i="1">
                        <a:solidFill>
                          <a:schemeClr val="bg1"/>
                        </a:solidFill>
                      </a:rPr>
                      <m:t>=−</m:t>
                    </m:r>
                    <m:f>
                      <m:fPr>
                        <m:ctrlPr>
                          <a:rPr lang="en-US" i="1">
                            <a:solidFill>
                              <a:schemeClr val="bg1"/>
                            </a:solidFill>
                          </a:rPr>
                        </m:ctrlPr>
                      </m:fPr>
                      <m:num>
                        <m:r>
                          <a:rPr lang="en-US" i="1">
                            <a:solidFill>
                              <a:schemeClr val="bg1"/>
                            </a:solidFill>
                          </a:rPr>
                          <m:t>𝑝</m:t>
                        </m:r>
                      </m:num>
                      <m:den>
                        <m:r>
                          <a:rPr lang="en-US" i="1">
                            <a:solidFill>
                              <a:schemeClr val="bg1"/>
                            </a:solidFill>
                          </a:rPr>
                          <m:t>3</m:t>
                        </m:r>
                      </m:den>
                    </m:f>
                  </m:oMath>
                </a14:m>
                <a:r>
                  <a:rPr lang="en-US" dirty="0" smtClean="0">
                    <a:solidFill>
                      <a:schemeClr val="bg1"/>
                    </a:solidFill>
                  </a:rPr>
                  <a:t>.</a:t>
                </a:r>
                <a:endParaRPr lang="en-US" dirty="0">
                  <a:solidFill>
                    <a:schemeClr val="bg1"/>
                  </a:solidFill>
                </a:endParaRPr>
              </a:p>
            </p:txBody>
          </p:sp>
        </mc:Choice>
        <mc:Fallback>
          <p:sp>
            <p:nvSpPr>
              <p:cNvPr id="2" name="TextBox 1"/>
              <p:cNvSpPr txBox="1">
                <a:spLocks noRot="1" noChangeAspect="1" noMove="1" noResize="1" noEditPoints="1" noAdjustHandles="1" noChangeArrowheads="1" noChangeShapeType="1" noTextEdit="1"/>
              </p:cNvSpPr>
              <p:nvPr/>
            </p:nvSpPr>
            <p:spPr>
              <a:xfrm>
                <a:off x="76200" y="1468341"/>
                <a:ext cx="12039600" cy="4805931"/>
              </a:xfrm>
              <a:prstGeom prst="rect">
                <a:avLst/>
              </a:prstGeom>
              <a:blipFill>
                <a:blip r:embed="rId2"/>
                <a:stretch>
                  <a:fillRect l="-456" t="-761"/>
                </a:stretch>
              </a:blipFill>
            </p:spPr>
            <p:txBody>
              <a:bodyPr/>
              <a:lstStyle/>
              <a:p>
                <a:r>
                  <a:rPr lang="en-US">
                    <a:noFill/>
                  </a:rPr>
                  <a:t> </a:t>
                </a:r>
              </a:p>
            </p:txBody>
          </p:sp>
        </mc:Fallback>
      </mc:AlternateContent>
      <p:sp>
        <p:nvSpPr>
          <p:cNvPr id="5" name="TextBox 4"/>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6"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1303727154"/>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34160"/>
            <a:ext cx="12039600" cy="1569660"/>
          </a:xfrm>
          <a:prstGeom prst="rect">
            <a:avLst/>
          </a:prstGeom>
          <a:noFill/>
        </p:spPr>
        <p:txBody>
          <a:bodyPr wrap="square" rtlCol="0">
            <a:spAutoFit/>
          </a:bodyPr>
          <a:lstStyle/>
          <a:p>
            <a:pPr algn="ctr"/>
            <a:r>
              <a:rPr lang="en-US" sz="3200" dirty="0">
                <a:solidFill>
                  <a:schemeClr val="bg1"/>
                </a:solidFill>
              </a:rPr>
              <a:t>Graphical method</a:t>
            </a:r>
          </a:p>
          <a:p>
            <a:pPr algn="ctr"/>
            <a:endParaRPr lang="en-US" sz="3200" dirty="0">
              <a:solidFill>
                <a:schemeClr val="bg1"/>
              </a:solidFill>
            </a:endParaRPr>
          </a:p>
          <a:p>
            <a:pPr algn="ctr"/>
            <a:r>
              <a:rPr lang="en-US" sz="3200" dirty="0" err="1">
                <a:solidFill>
                  <a:schemeClr val="bg1"/>
                </a:solidFill>
                <a:hlinkClick r:id="rId3"/>
              </a:rPr>
              <a:t>GeoGebra</a:t>
            </a:r>
            <a:r>
              <a:rPr lang="en-US" sz="3200" dirty="0">
                <a:solidFill>
                  <a:schemeClr val="bg1"/>
                </a:solidFill>
                <a:hlinkClick r:id="rId3"/>
              </a:rPr>
              <a:t> Demonstration</a:t>
            </a:r>
            <a:endParaRPr lang="en-US" sz="3200" dirty="0">
              <a:solidFill>
                <a:schemeClr val="bg1"/>
              </a:solidFill>
            </a:endParaRPr>
          </a:p>
        </p:txBody>
      </p:sp>
      <p:sp>
        <p:nvSpPr>
          <p:cNvPr id="6" name="TextBox 5"/>
          <p:cNvSpPr txBox="1"/>
          <p:nvPr/>
        </p:nvSpPr>
        <p:spPr>
          <a:xfrm>
            <a:off x="481088" y="581399"/>
            <a:ext cx="1011815"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Ma       h</a:t>
            </a:r>
          </a:p>
        </p:txBody>
      </p:sp>
      <p:sp>
        <p:nvSpPr>
          <p:cNvPr id="7" name="Footer Placeholder 3"/>
          <p:cNvSpPr>
            <a:spLocks noGrp="1"/>
          </p:cNvSpPr>
          <p:nvPr>
            <p:ph type="ftr" sz="quarter" idx="11"/>
          </p:nvPr>
        </p:nvSpPr>
        <p:spPr>
          <a:xfrm>
            <a:off x="4038600" y="6488430"/>
            <a:ext cx="4114800" cy="365125"/>
          </a:xfrm>
        </p:spPr>
        <p:txBody>
          <a:bodyPr/>
          <a:lstStyle/>
          <a:p>
            <a:r>
              <a:rPr lang="en-US" dirty="0">
                <a:solidFill>
                  <a:schemeClr val="bg1"/>
                </a:solidFill>
              </a:rPr>
              <a:t>ICTCM 2018</a:t>
            </a:r>
          </a:p>
        </p:txBody>
      </p:sp>
    </p:spTree>
    <p:extLst>
      <p:ext uri="{BB962C8B-B14F-4D97-AF65-F5344CB8AC3E}">
        <p14:creationId xmlns:p14="http://schemas.microsoft.com/office/powerpoint/2010/main" val="1454610504"/>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226</Words>
  <Application>Microsoft Office PowerPoint</Application>
  <PresentationFormat>Widescreen</PresentationFormat>
  <Paragraphs>63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WYATT, DR. BRYANT M.</dc:creator>
  <cp:lastModifiedBy>Warren, Mr. Michael</cp:lastModifiedBy>
  <cp:revision>129</cp:revision>
  <dcterms:created xsi:type="dcterms:W3CDTF">2016-12-31T22:51:25Z</dcterms:created>
  <dcterms:modified xsi:type="dcterms:W3CDTF">2018-03-09T14:47:40Z</dcterms:modified>
</cp:coreProperties>
</file>